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6"/>
  </p:notesMasterIdLst>
  <p:sldIdLst>
    <p:sldId id="256" r:id="rId2"/>
    <p:sldId id="257" r:id="rId3"/>
    <p:sldId id="259" r:id="rId4"/>
    <p:sldId id="268" r:id="rId5"/>
    <p:sldId id="260" r:id="rId6"/>
    <p:sldId id="262" r:id="rId7"/>
    <p:sldId id="264" r:id="rId8"/>
    <p:sldId id="270" r:id="rId9"/>
    <p:sldId id="263" r:id="rId10"/>
    <p:sldId id="258" r:id="rId11"/>
    <p:sldId id="266" r:id="rId12"/>
    <p:sldId id="261" r:id="rId13"/>
    <p:sldId id="269" r:id="rId14"/>
    <p:sldId id="27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9" d="100"/>
          <a:sy n="69" d="100"/>
        </p:scale>
        <p:origin x="-1320"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8D88BA-3234-47F0-98B6-6C8945931549}" type="datetimeFigureOut">
              <a:rPr lang="ru-RU" smtClean="0"/>
              <a:pPr/>
              <a:t>11.11.2022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01C811-643E-4DE5-A763-AE1CB6184D0F}" type="slidenum">
              <a:rPr lang="ru-RU" smtClean="0"/>
              <a:pPr/>
              <a:t>‹#›</a:t>
            </a:fld>
            <a:endParaRPr lang="ru-RU"/>
          </a:p>
        </p:txBody>
      </p:sp>
    </p:spTree>
    <p:extLst>
      <p:ext uri="{BB962C8B-B14F-4D97-AF65-F5344CB8AC3E}">
        <p14:creationId xmlns:p14="http://schemas.microsoft.com/office/powerpoint/2010/main" val="3107180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11.11.2022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745718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11.11.2022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072570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11.11.2022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804716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11.11.2022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548453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11.11.2022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880548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B106E36-FD25-4E2D-B0AA-010F637433A0}" type="datetimeFigureOut">
              <a:rPr lang="ru-RU" smtClean="0"/>
              <a:pPr/>
              <a:t>11.11.2022</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566966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B106E36-FD25-4E2D-B0AA-010F637433A0}" type="datetimeFigureOut">
              <a:rPr lang="ru-RU" smtClean="0"/>
              <a:pPr/>
              <a:t>11.11.2022</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564845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11.11.2022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188893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11.11.2022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590455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5B106E36-FD25-4E2D-B0AA-010F637433A0}" type="datetimeFigureOut">
              <a:rPr lang="ru-RU" smtClean="0"/>
              <a:pPr/>
              <a:t>11.11.2022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178127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11.11.2022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152701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11.11.2022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382415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11.11.2022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591706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5B106E36-FD25-4E2D-B0AA-010F637433A0}" type="datetimeFigureOut">
              <a:rPr lang="ru-RU" smtClean="0"/>
              <a:pPr/>
              <a:t>11.11.2022</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981938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B106E36-FD25-4E2D-B0AA-010F637433A0}" type="datetimeFigureOut">
              <a:rPr lang="ru-RU" smtClean="0"/>
              <a:pPr/>
              <a:t>11.11.2022</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844082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5B106E36-FD25-4E2D-B0AA-010F637433A0}" type="datetimeFigureOut">
              <a:rPr lang="ru-RU" smtClean="0"/>
              <a:pPr/>
              <a:t>11.11.2022</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622750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11.11.2022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691148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B106E36-FD25-4E2D-B0AA-010F637433A0}" type="datetimeFigureOut">
              <a:rPr lang="ru-RU" smtClean="0"/>
              <a:pPr/>
              <a:t>11.11.2022</a:t>
            </a:fld>
            <a:endParaRPr lang="ru-RU"/>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1990311922"/>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533646" y="1124744"/>
            <a:ext cx="7633354" cy="2062103"/>
          </a:xfrm>
          <a:prstGeom prst="rect">
            <a:avLst/>
          </a:prstGeom>
          <a:noFill/>
        </p:spPr>
        <p:txBody>
          <a:bodyPr wrap="square" lIns="91440" tIns="45720" rIns="91440" bIns="45720">
            <a:spAutoFit/>
          </a:bodyPr>
          <a:lstStyle/>
          <a:p>
            <a:pPr algn="ctr"/>
            <a:r>
              <a:rPr lang="ru-RU" sz="4400" b="1" dirty="0" smtClean="0">
                <a:ln w="17780" cmpd="sng">
                  <a:solidFill>
                    <a:srgbClr val="FFFFFF"/>
                  </a:solidFill>
                  <a:prstDash val="solid"/>
                  <a:miter lim="800000"/>
                </a:ln>
                <a:solidFill>
                  <a:srgbClr val="FF0000"/>
                </a:solidFill>
                <a:effectLst>
                  <a:outerShdw blurRad="50800" algn="tl" rotWithShape="0">
                    <a:srgbClr val="000000"/>
                  </a:outerShdw>
                </a:effectLst>
              </a:rPr>
              <a:t>Задача: </a:t>
            </a:r>
            <a:r>
              <a:rPr lang="ru-RU" sz="4400" b="1" cap="none" spc="0" dirty="0" smtClean="0">
                <a:ln w="17780" cmpd="sng">
                  <a:solidFill>
                    <a:srgbClr val="FFFFFF"/>
                  </a:solidFill>
                  <a:prstDash val="solid"/>
                  <a:miter lim="800000"/>
                </a:ln>
                <a:solidFill>
                  <a:srgbClr val="FF0000"/>
                </a:solidFill>
                <a:effectLst>
                  <a:outerShdw blurRad="50800" algn="tl" rotWithShape="0">
                    <a:srgbClr val="000000"/>
                  </a:outerShdw>
                </a:effectLst>
              </a:rPr>
              <a:t>СУПЕРВИРУС</a:t>
            </a:r>
          </a:p>
          <a:p>
            <a:pPr algn="ctr"/>
            <a:endParaRPr lang="ru-RU" sz="2800" b="1" dirty="0" smtClean="0">
              <a:ln w="17780" cmpd="sng">
                <a:solidFill>
                  <a:srgbClr val="FFFFFF"/>
                </a:solidFill>
                <a:prstDash val="solid"/>
                <a:miter lim="800000"/>
              </a:ln>
              <a:solidFill>
                <a:srgbClr val="FF0000"/>
              </a:solidFill>
              <a:effectLst>
                <a:outerShdw blurRad="50800" algn="tl" rotWithShape="0">
                  <a:srgbClr val="000000"/>
                </a:outerShdw>
              </a:effectLst>
            </a:endParaRPr>
          </a:p>
          <a:p>
            <a:pPr algn="ctr"/>
            <a:endParaRPr lang="ru-RU" sz="2800" b="1" cap="none" spc="0" dirty="0" smtClean="0">
              <a:ln w="17780" cmpd="sng">
                <a:solidFill>
                  <a:srgbClr val="FFFFFF"/>
                </a:solidFill>
                <a:prstDash val="solid"/>
                <a:miter lim="800000"/>
              </a:ln>
              <a:solidFill>
                <a:srgbClr val="FF0000"/>
              </a:solidFill>
              <a:effectLst>
                <a:outerShdw blurRad="50800" algn="tl" rotWithShape="0">
                  <a:srgbClr val="000000"/>
                </a:outerShdw>
              </a:effectLst>
            </a:endParaRPr>
          </a:p>
          <a:p>
            <a:pPr algn="ctr"/>
            <a:endParaRPr lang="ru-RU" sz="2800" b="1" dirty="0" smtClean="0">
              <a:ln w="17780" cmpd="sng">
                <a:solidFill>
                  <a:srgbClr val="FFFFFF"/>
                </a:solidFill>
                <a:prstDash val="solid"/>
                <a:miter lim="800000"/>
              </a:ln>
              <a:solidFill>
                <a:srgbClr val="FF0000"/>
              </a:solidFill>
              <a:effectLst>
                <a:outerShdw blurRad="50800" algn="tl" rotWithShape="0">
                  <a:srgbClr val="000000"/>
                </a:outerShdw>
              </a:effectLst>
            </a:endParaRPr>
          </a:p>
        </p:txBody>
      </p:sp>
      <p:sp>
        <p:nvSpPr>
          <p:cNvPr id="16" name="Прямоугольник 15"/>
          <p:cNvSpPr/>
          <p:nvPr/>
        </p:nvSpPr>
        <p:spPr>
          <a:xfrm>
            <a:off x="2470079" y="6233829"/>
            <a:ext cx="4203843" cy="461665"/>
          </a:xfrm>
          <a:prstGeom prst="rect">
            <a:avLst/>
          </a:prstGeom>
          <a:noFill/>
        </p:spPr>
        <p:txBody>
          <a:bodyPr wrap="square" lIns="91440" tIns="45720" rIns="91440" bIns="45720">
            <a:spAutoFit/>
          </a:bodyPr>
          <a:lstStyle/>
          <a:p>
            <a:pPr algn="ctr"/>
            <a:r>
              <a:rPr lang="ru-RU"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Г.Б</a:t>
            </a:r>
            <a:r>
              <a:rPr lang="ru-RU" sz="2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ердск</a:t>
            </a:r>
            <a:r>
              <a:rPr lang="ru-RU" sz="2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2022</a:t>
            </a:r>
            <a:endParaRPr lang="ru-RU"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7" name="Прямоугольник 16"/>
          <p:cNvSpPr/>
          <p:nvPr/>
        </p:nvSpPr>
        <p:spPr>
          <a:xfrm>
            <a:off x="-26805" y="314265"/>
            <a:ext cx="8754256" cy="307777"/>
          </a:xfrm>
          <a:prstGeom prst="rect">
            <a:avLst/>
          </a:prstGeom>
          <a:noFill/>
        </p:spPr>
        <p:txBody>
          <a:bodyPr wrap="square" lIns="91440" tIns="45720" rIns="91440" bIns="45720">
            <a:spAutoFit/>
          </a:bodyPr>
          <a:lstStyle/>
          <a:p>
            <a:pPr algn="ctr"/>
            <a:r>
              <a:rPr lang="ru-RU" sz="1400" dirty="0" smtClean="0"/>
              <a:t>Муниципальное бюджетное общеобразовательное учреждение. «</a:t>
            </a:r>
            <a:r>
              <a:rPr lang="ru-RU" sz="1400" b="1" dirty="0" smtClean="0"/>
              <a:t>Средняя</a:t>
            </a:r>
            <a:r>
              <a:rPr lang="ru-RU" sz="1400" dirty="0" smtClean="0"/>
              <a:t> </a:t>
            </a:r>
            <a:r>
              <a:rPr lang="ru-RU" sz="1400" b="1" dirty="0" smtClean="0"/>
              <a:t>общеобразовательная</a:t>
            </a:r>
            <a:r>
              <a:rPr lang="ru-RU" sz="1400" dirty="0" smtClean="0"/>
              <a:t> </a:t>
            </a:r>
            <a:r>
              <a:rPr lang="ru-RU" sz="1400" b="1" dirty="0" smtClean="0"/>
              <a:t>школа</a:t>
            </a:r>
            <a:r>
              <a:rPr lang="ru-RU" sz="1400" dirty="0" smtClean="0"/>
              <a:t> № </a:t>
            </a:r>
            <a:r>
              <a:rPr lang="ru-RU" sz="1400" b="1" dirty="0" smtClean="0"/>
              <a:t>13</a:t>
            </a:r>
            <a:endParaRPr lang="ru-RU" sz="1400" b="1" cap="none" spc="0" dirty="0">
              <a:ln w="17780" cmpd="sng">
                <a:solidFill>
                  <a:srgbClr val="FFFFFF"/>
                </a:solidFill>
                <a:prstDash val="solid"/>
                <a:miter lim="800000"/>
              </a:ln>
              <a:effectLst>
                <a:outerShdw blurRad="50800" algn="tl" rotWithShape="0">
                  <a:srgbClr val="000000"/>
                </a:outerShdw>
              </a:effectLst>
            </a:endParaRPr>
          </a:p>
        </p:txBody>
      </p:sp>
      <p:sp>
        <p:nvSpPr>
          <p:cNvPr id="4" name="TextBox 3"/>
          <p:cNvSpPr txBox="1"/>
          <p:nvPr/>
        </p:nvSpPr>
        <p:spPr>
          <a:xfrm>
            <a:off x="4751512" y="4365104"/>
            <a:ext cx="4392488" cy="1200329"/>
          </a:xfrm>
          <a:prstGeom prst="rect">
            <a:avLst/>
          </a:prstGeom>
          <a:noFill/>
        </p:spPr>
        <p:txBody>
          <a:bodyPr wrap="square" rtlCol="0">
            <a:spAutoFit/>
          </a:bodyPr>
          <a:lstStyle/>
          <a:p>
            <a:pPr lvl="0"/>
            <a:r>
              <a:rPr lang="ru-RU" sz="2400" dirty="0">
                <a:ln w="17780" cmpd="sng">
                  <a:solidFill>
                    <a:srgbClr val="FFFFFF"/>
                  </a:solidFill>
                  <a:prstDash val="solid"/>
                  <a:miter lim="800000"/>
                </a:ln>
                <a:latin typeface="Times New Roman" panose="02020603050405020304" pitchFamily="18" charset="0"/>
                <a:cs typeface="Times New Roman" panose="02020603050405020304" pitchFamily="18" charset="0"/>
              </a:rPr>
              <a:t>Выполнила : </a:t>
            </a:r>
            <a:r>
              <a:rPr lang="ru-RU" sz="2400" dirty="0" err="1">
                <a:ln w="17780" cmpd="sng">
                  <a:solidFill>
                    <a:srgbClr val="FFFFFF"/>
                  </a:solidFill>
                  <a:prstDash val="solid"/>
                  <a:miter lim="800000"/>
                </a:ln>
                <a:latin typeface="Times New Roman" panose="02020603050405020304" pitchFamily="18" charset="0"/>
                <a:cs typeface="Times New Roman" panose="02020603050405020304" pitchFamily="18" charset="0"/>
              </a:rPr>
              <a:t>Жаровская</a:t>
            </a:r>
            <a:r>
              <a:rPr lang="ru-RU" sz="2400" dirty="0">
                <a:ln w="17780" cmpd="sng">
                  <a:solidFill>
                    <a:srgbClr val="FFFFFF"/>
                  </a:solidFill>
                  <a:prstDash val="solid"/>
                  <a:miter lim="800000"/>
                </a:ln>
                <a:latin typeface="Times New Roman" panose="02020603050405020304" pitchFamily="18" charset="0"/>
                <a:cs typeface="Times New Roman" panose="02020603050405020304" pitchFamily="18" charset="0"/>
              </a:rPr>
              <a:t>  Дарья </a:t>
            </a:r>
          </a:p>
          <a:p>
            <a:pPr lvl="0"/>
            <a:r>
              <a:rPr lang="ru-RU" sz="2400" dirty="0">
                <a:ln w="17780" cmpd="sng">
                  <a:solidFill>
                    <a:srgbClr val="FFFFFF"/>
                  </a:solidFill>
                  <a:prstDash val="solid"/>
                  <a:miter lim="800000"/>
                </a:ln>
                <a:latin typeface="Times New Roman" panose="02020603050405020304" pitchFamily="18" charset="0"/>
                <a:cs typeface="Times New Roman" panose="02020603050405020304" pitchFamily="18" charset="0"/>
              </a:rPr>
              <a:t>ученица 11 класса</a:t>
            </a:r>
          </a:p>
          <a:p>
            <a:pPr lvl="0"/>
            <a:r>
              <a:rPr lang="ru-RU" sz="2400" dirty="0" smtClean="0">
                <a:ln w="17780" cmpd="sng">
                  <a:solidFill>
                    <a:srgbClr val="FFFFFF"/>
                  </a:solidFill>
                  <a:prstDash val="solid"/>
                  <a:miter lim="800000"/>
                </a:ln>
                <a:latin typeface="Times New Roman" panose="02020603050405020304" pitchFamily="18" charset="0"/>
                <a:cs typeface="Times New Roman" panose="02020603050405020304" pitchFamily="18" charset="0"/>
              </a:rPr>
              <a:t>Руководитель</a:t>
            </a:r>
            <a:r>
              <a:rPr lang="ru-RU" sz="2400" dirty="0">
                <a:ln w="17780" cmpd="sng">
                  <a:solidFill>
                    <a:srgbClr val="FFFFFF"/>
                  </a:solidFill>
                  <a:prstDash val="solid"/>
                  <a:miter lim="800000"/>
                </a:ln>
                <a:latin typeface="Times New Roman" panose="02020603050405020304" pitchFamily="18" charset="0"/>
                <a:cs typeface="Times New Roman" panose="02020603050405020304" pitchFamily="18" charset="0"/>
              </a:rPr>
              <a:t>: Копейкина С.А.</a:t>
            </a:r>
          </a:p>
        </p:txBody>
      </p:sp>
      <p:pic>
        <p:nvPicPr>
          <p:cNvPr id="7" name="Рисунок 6"/>
          <p:cNvPicPr>
            <a:picLocks noChangeAspect="1"/>
          </p:cNvPicPr>
          <p:nvPr/>
        </p:nvPicPr>
        <p:blipFill>
          <a:blip r:embed="rId2"/>
          <a:stretch>
            <a:fillRect/>
          </a:stretch>
        </p:blipFill>
        <p:spPr>
          <a:xfrm>
            <a:off x="179512" y="1988840"/>
            <a:ext cx="4104456" cy="410445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 name="AutoShape 14" descr="https://www.zppp.saharniy-diabet.com/i/images/virus-vich%281%29.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0" name="AutoShape 16" descr="https://www.zppp.saharniy-diabet.com/i/images/virus-vich%281%29.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45" name="Picture 21" descr="https://druzhniy-center.ru/wp-content/uploads/e/9/e/e9efcb204879562be3e74a4ba97d9a6a.jpeg"/>
          <p:cNvPicPr>
            <a:picLocks noChangeAspect="1" noChangeArrowheads="1"/>
          </p:cNvPicPr>
          <p:nvPr/>
        </p:nvPicPr>
        <p:blipFill>
          <a:blip r:embed="rId2" cstate="print"/>
          <a:srcRect/>
          <a:stretch>
            <a:fillRect/>
          </a:stretch>
        </p:blipFill>
        <p:spPr bwMode="auto">
          <a:xfrm>
            <a:off x="683568" y="404664"/>
            <a:ext cx="2779412" cy="2795720"/>
          </a:xfrm>
          <a:prstGeom prst="rect">
            <a:avLst/>
          </a:prstGeom>
          <a:noFill/>
        </p:spPr>
      </p:pic>
      <p:pic>
        <p:nvPicPr>
          <p:cNvPr id="1047" name="Picture 23" descr="https://knhb.ru/assets/screen8821e4fb.jpg"/>
          <p:cNvPicPr>
            <a:picLocks noChangeAspect="1" noChangeArrowheads="1"/>
          </p:cNvPicPr>
          <p:nvPr/>
        </p:nvPicPr>
        <p:blipFill>
          <a:blip r:embed="rId3" cstate="print"/>
          <a:srcRect/>
          <a:stretch>
            <a:fillRect/>
          </a:stretch>
        </p:blipFill>
        <p:spPr bwMode="auto">
          <a:xfrm>
            <a:off x="4572000" y="0"/>
            <a:ext cx="4028488" cy="2588519"/>
          </a:xfrm>
          <a:prstGeom prst="rect">
            <a:avLst/>
          </a:prstGeom>
          <a:noFill/>
        </p:spPr>
      </p:pic>
      <p:pic>
        <p:nvPicPr>
          <p:cNvPr id="1049" name="Picture 25" descr="https://media.sketchfab.com/models/74e8438c9eb545c8a1f7823d1ef6418d/thumbnails/27f85566755e4c389f0a558c2c58a1b6/f861e19bb15045469a8929fbd33f4a64.jpeg"/>
          <p:cNvPicPr>
            <a:picLocks noChangeAspect="1" noChangeArrowheads="1"/>
          </p:cNvPicPr>
          <p:nvPr/>
        </p:nvPicPr>
        <p:blipFill>
          <a:blip r:embed="rId4" cstate="print"/>
          <a:srcRect/>
          <a:stretch>
            <a:fillRect/>
          </a:stretch>
        </p:blipFill>
        <p:spPr bwMode="auto">
          <a:xfrm>
            <a:off x="251520" y="4293096"/>
            <a:ext cx="4014753" cy="2258299"/>
          </a:xfrm>
          <a:prstGeom prst="rect">
            <a:avLst/>
          </a:prstGeom>
          <a:noFill/>
        </p:spPr>
      </p:pic>
      <p:pic>
        <p:nvPicPr>
          <p:cNvPr id="1051" name="Picture 27" descr="https://fbuz24.ru/Images/News/Preview/20190304015619_8e1aff8b-c47b-4dec-9f5c-c0eef77dd5a4.jpg"/>
          <p:cNvPicPr>
            <a:picLocks noChangeAspect="1" noChangeArrowheads="1"/>
          </p:cNvPicPr>
          <p:nvPr/>
        </p:nvPicPr>
        <p:blipFill>
          <a:blip r:embed="rId5" cstate="print"/>
          <a:srcRect/>
          <a:stretch>
            <a:fillRect/>
          </a:stretch>
        </p:blipFill>
        <p:spPr bwMode="auto">
          <a:xfrm>
            <a:off x="4788024" y="2924944"/>
            <a:ext cx="4101494" cy="2897164"/>
          </a:xfrm>
          <a:prstGeom prst="rect">
            <a:avLst/>
          </a:prstGeom>
          <a:noFill/>
        </p:spPr>
      </p:pic>
      <p:sp>
        <p:nvSpPr>
          <p:cNvPr id="18" name="Прямоугольник 17"/>
          <p:cNvSpPr/>
          <p:nvPr/>
        </p:nvSpPr>
        <p:spPr>
          <a:xfrm>
            <a:off x="0" y="2996952"/>
            <a:ext cx="5148064" cy="923330"/>
          </a:xfrm>
          <a:prstGeom prst="rect">
            <a:avLst/>
          </a:prstGeom>
          <a:noFill/>
        </p:spPr>
        <p:txBody>
          <a:bodyPr wrap="square" lIns="91440" tIns="45720" rIns="91440" bIns="45720">
            <a:spAutoFit/>
          </a:bodyPr>
          <a:lstStyle/>
          <a:p>
            <a:pPr algn="ctr"/>
            <a:r>
              <a:rPr lang="ru-RU"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Виды вирусов</a:t>
            </a:r>
            <a:endParaRPr lang="ru-RU"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45"/>
                                        </p:tgtEl>
                                        <p:attrNameLst>
                                          <p:attrName>style.visibility</p:attrName>
                                        </p:attrNameLst>
                                      </p:cBhvr>
                                      <p:to>
                                        <p:strVal val="visible"/>
                                      </p:to>
                                    </p:set>
                                    <p:animEffect transition="in" filter="wipe(down)">
                                      <p:cBhvr>
                                        <p:cTn id="7" dur="500"/>
                                        <p:tgtEl>
                                          <p:spTgt spid="10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47"/>
                                        </p:tgtEl>
                                        <p:attrNameLst>
                                          <p:attrName>style.visibility</p:attrName>
                                        </p:attrNameLst>
                                      </p:cBhvr>
                                      <p:to>
                                        <p:strVal val="visible"/>
                                      </p:to>
                                    </p:set>
                                    <p:animEffect transition="in" filter="wipe(down)">
                                      <p:cBhvr>
                                        <p:cTn id="12" dur="500"/>
                                        <p:tgtEl>
                                          <p:spTgt spid="104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49"/>
                                        </p:tgtEl>
                                        <p:attrNameLst>
                                          <p:attrName>style.visibility</p:attrName>
                                        </p:attrNameLst>
                                      </p:cBhvr>
                                      <p:to>
                                        <p:strVal val="visible"/>
                                      </p:to>
                                    </p:set>
                                    <p:animEffect transition="in" filter="wipe(down)">
                                      <p:cBhvr>
                                        <p:cTn id="17" dur="500"/>
                                        <p:tgtEl>
                                          <p:spTgt spid="10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51"/>
                                        </p:tgtEl>
                                        <p:attrNameLst>
                                          <p:attrName>style.visibility</p:attrName>
                                        </p:attrNameLst>
                                      </p:cBhvr>
                                      <p:to>
                                        <p:strVal val="visible"/>
                                      </p:to>
                                    </p:set>
                                    <p:animEffect transition="in" filter="wipe(down)">
                                      <p:cBhvr>
                                        <p:cTn id="22" dur="500"/>
                                        <p:tgtEl>
                                          <p:spTgt spid="1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chemeClr val="tx1"/>
                </a:solidFill>
              </a:rPr>
              <a:t>Отличие вирусов с </a:t>
            </a:r>
            <a:r>
              <a:rPr lang="ru-RU" b="1" dirty="0" err="1" smtClean="0">
                <a:solidFill>
                  <a:schemeClr val="tx1"/>
                </a:solidFill>
              </a:rPr>
              <a:t>днк</a:t>
            </a:r>
            <a:r>
              <a:rPr lang="ru-RU" b="1" dirty="0" smtClean="0">
                <a:solidFill>
                  <a:schemeClr val="tx1"/>
                </a:solidFill>
              </a:rPr>
              <a:t> и </a:t>
            </a:r>
            <a:r>
              <a:rPr lang="ru-RU" b="1" dirty="0" err="1" smtClean="0">
                <a:solidFill>
                  <a:schemeClr val="tx1"/>
                </a:solidFill>
              </a:rPr>
              <a:t>рнк</a:t>
            </a:r>
            <a:r>
              <a:rPr lang="ru-RU" b="1" dirty="0" smtClean="0">
                <a:solidFill>
                  <a:schemeClr val="tx1"/>
                </a:solidFill>
              </a:rPr>
              <a:t> по проникновению</a:t>
            </a:r>
            <a:endParaRPr lang="ru-RU" b="1" dirty="0">
              <a:solidFill>
                <a:schemeClr val="tx1"/>
              </a:solidFill>
            </a:endParaRPr>
          </a:p>
        </p:txBody>
      </p:sp>
      <p:sp>
        <p:nvSpPr>
          <p:cNvPr id="3" name="Текст 2"/>
          <p:cNvSpPr>
            <a:spLocks noGrp="1"/>
          </p:cNvSpPr>
          <p:nvPr>
            <p:ph type="body" idx="1"/>
          </p:nvPr>
        </p:nvSpPr>
        <p:spPr/>
        <p:txBody>
          <a:bodyPr/>
          <a:lstStyle/>
          <a:p>
            <a:pPr algn="ctr"/>
            <a:r>
              <a:rPr lang="ru-RU" dirty="0" smtClean="0">
                <a:solidFill>
                  <a:schemeClr val="bg2">
                    <a:lumMod val="20000"/>
                    <a:lumOff val="80000"/>
                  </a:schemeClr>
                </a:solidFill>
              </a:rPr>
              <a:t> ДНК ВИРУС</a:t>
            </a:r>
            <a:endParaRPr lang="ru-RU" dirty="0">
              <a:solidFill>
                <a:schemeClr val="bg2">
                  <a:lumMod val="20000"/>
                  <a:lumOff val="80000"/>
                </a:schemeClr>
              </a:solidFill>
            </a:endParaRPr>
          </a:p>
        </p:txBody>
      </p:sp>
      <p:sp>
        <p:nvSpPr>
          <p:cNvPr id="4" name="Содержимое 3"/>
          <p:cNvSpPr>
            <a:spLocks noGrp="1"/>
          </p:cNvSpPr>
          <p:nvPr>
            <p:ph sz="half" idx="2"/>
          </p:nvPr>
        </p:nvSpPr>
        <p:spPr/>
        <p:txBody>
          <a:bodyPr>
            <a:normAutofit fontScale="92500" lnSpcReduction="10000"/>
          </a:bodyPr>
          <a:lstStyle/>
          <a:p>
            <a:pPr fontAlgn="ctr"/>
            <a:endParaRPr lang="ru-RU" b="1" dirty="0" smtClean="0"/>
          </a:p>
          <a:p>
            <a:r>
              <a:rPr lang="ru-RU" b="1" dirty="0" smtClean="0">
                <a:solidFill>
                  <a:schemeClr val="bg2">
                    <a:lumMod val="20000"/>
                    <a:lumOff val="80000"/>
                  </a:schemeClr>
                </a:solidFill>
                <a:latin typeface="Bahnschrift Condensed" pitchFamily="34" charset="0"/>
              </a:rPr>
              <a:t>ДНК</a:t>
            </a:r>
            <a:r>
              <a:rPr lang="ru-RU" dirty="0" smtClean="0">
                <a:solidFill>
                  <a:schemeClr val="bg2">
                    <a:lumMod val="20000"/>
                    <a:lumOff val="80000"/>
                  </a:schemeClr>
                </a:solidFill>
                <a:latin typeface="Bahnschrift Condensed" pitchFamily="34" charset="0"/>
              </a:rPr>
              <a:t>-</a:t>
            </a:r>
            <a:r>
              <a:rPr lang="ru-RU" sz="1800" dirty="0" smtClean="0">
                <a:latin typeface="Bahnschrift Condensed" pitchFamily="34" charset="0"/>
              </a:rPr>
              <a:t>содержащий </a:t>
            </a:r>
            <a:r>
              <a:rPr lang="ru-RU" sz="1800" b="1" dirty="0" smtClean="0">
                <a:latin typeface="Bahnschrift Condensed" pitchFamily="34" charset="0"/>
              </a:rPr>
              <a:t>вирус</a:t>
            </a:r>
            <a:r>
              <a:rPr lang="ru-RU" sz="1800" dirty="0" smtClean="0">
                <a:latin typeface="Bahnschrift Condensed" pitchFamily="34" charset="0"/>
              </a:rPr>
              <a:t>, </a:t>
            </a:r>
            <a:r>
              <a:rPr lang="ru-RU" sz="1800" b="1" dirty="0" smtClean="0">
                <a:latin typeface="Bahnschrift Condensed" pitchFamily="34" charset="0"/>
              </a:rPr>
              <a:t>проникший</a:t>
            </a:r>
            <a:r>
              <a:rPr lang="ru-RU" sz="1800" dirty="0" smtClean="0">
                <a:latin typeface="Bahnschrift Condensed" pitchFamily="34" charset="0"/>
              </a:rPr>
              <a:t> в цитоплазму, транспортирует </a:t>
            </a:r>
            <a:r>
              <a:rPr lang="ru-RU" sz="1800" dirty="0" err="1" smtClean="0">
                <a:latin typeface="Bahnschrift Condensed" pitchFamily="34" charset="0"/>
              </a:rPr>
              <a:t>нуклеокапсид</a:t>
            </a:r>
            <a:r>
              <a:rPr lang="ru-RU" sz="1800" dirty="0" smtClean="0">
                <a:latin typeface="Bahnschrift Condensed" pitchFamily="34" charset="0"/>
              </a:rPr>
              <a:t> к ядру клетки. Вирусная </a:t>
            </a:r>
            <a:r>
              <a:rPr lang="ru-RU" sz="1800" b="1" dirty="0" smtClean="0">
                <a:latin typeface="Bahnschrift Condensed" pitchFamily="34" charset="0"/>
              </a:rPr>
              <a:t>ДНК</a:t>
            </a:r>
            <a:r>
              <a:rPr lang="ru-RU" sz="1800" dirty="0" smtClean="0">
                <a:latin typeface="Bahnschrift Condensed" pitchFamily="34" charset="0"/>
              </a:rPr>
              <a:t> </a:t>
            </a:r>
            <a:r>
              <a:rPr lang="ru-RU" sz="1800" b="1" dirty="0" smtClean="0">
                <a:latin typeface="Bahnschrift Condensed" pitchFamily="34" charset="0"/>
              </a:rPr>
              <a:t>проникает</a:t>
            </a:r>
            <a:r>
              <a:rPr lang="ru-RU" sz="1800" dirty="0" smtClean="0">
                <a:latin typeface="Bahnschrift Condensed" pitchFamily="34" charset="0"/>
              </a:rPr>
              <a:t> в структуры клеточного ядра, где и совершается транскрипция или переписывание информации с </a:t>
            </a:r>
            <a:r>
              <a:rPr lang="ru-RU" sz="1800" b="1" dirty="0" smtClean="0">
                <a:latin typeface="Bahnschrift Condensed" pitchFamily="34" charset="0"/>
              </a:rPr>
              <a:t>ДНК</a:t>
            </a:r>
            <a:r>
              <a:rPr lang="ru-RU" sz="1800" dirty="0" smtClean="0">
                <a:latin typeface="Bahnschrift Condensed" pitchFamily="34" charset="0"/>
              </a:rPr>
              <a:t> на РНК при помощи </a:t>
            </a:r>
            <a:r>
              <a:rPr lang="ru-RU" dirty="0" smtClean="0">
                <a:latin typeface="Bahnschrift Condensed" pitchFamily="34" charset="0"/>
              </a:rPr>
              <a:t>клеточной полимеразы.</a:t>
            </a:r>
          </a:p>
          <a:p>
            <a:endParaRPr lang="ru-RU" dirty="0"/>
          </a:p>
        </p:txBody>
      </p:sp>
      <p:sp>
        <p:nvSpPr>
          <p:cNvPr id="5" name="Текст 4"/>
          <p:cNvSpPr>
            <a:spLocks noGrp="1"/>
          </p:cNvSpPr>
          <p:nvPr>
            <p:ph type="body" sz="quarter" idx="3"/>
          </p:nvPr>
        </p:nvSpPr>
        <p:spPr/>
        <p:txBody>
          <a:bodyPr/>
          <a:lstStyle/>
          <a:p>
            <a:pPr algn="ctr"/>
            <a:r>
              <a:rPr lang="ru-RU" dirty="0" smtClean="0">
                <a:solidFill>
                  <a:schemeClr val="bg2">
                    <a:lumMod val="20000"/>
                    <a:lumOff val="80000"/>
                  </a:schemeClr>
                </a:solidFill>
              </a:rPr>
              <a:t>РНК ВИРУС</a:t>
            </a:r>
            <a:endParaRPr lang="ru-RU" dirty="0">
              <a:solidFill>
                <a:schemeClr val="bg2">
                  <a:lumMod val="20000"/>
                  <a:lumOff val="80000"/>
                </a:schemeClr>
              </a:solidFill>
            </a:endParaRPr>
          </a:p>
        </p:txBody>
      </p:sp>
      <p:sp>
        <p:nvSpPr>
          <p:cNvPr id="6" name="Содержимое 5"/>
          <p:cNvSpPr>
            <a:spLocks noGrp="1"/>
          </p:cNvSpPr>
          <p:nvPr>
            <p:ph sz="quarter" idx="4"/>
          </p:nvPr>
        </p:nvSpPr>
        <p:spPr/>
        <p:txBody>
          <a:bodyPr/>
          <a:lstStyle/>
          <a:p>
            <a:pPr>
              <a:buNone/>
            </a:pPr>
            <a:endParaRPr lang="ru-RU" dirty="0" smtClean="0"/>
          </a:p>
          <a:p>
            <a:r>
              <a:rPr lang="ru-RU" b="1" dirty="0" smtClean="0">
                <a:solidFill>
                  <a:schemeClr val="bg2">
                    <a:lumMod val="20000"/>
                    <a:lumOff val="80000"/>
                  </a:schemeClr>
                </a:solidFill>
                <a:latin typeface="Bahnschrift Condensed" pitchFamily="34" charset="0"/>
              </a:rPr>
              <a:t>РНК</a:t>
            </a:r>
          </a:p>
          <a:p>
            <a:pPr>
              <a:buNone/>
            </a:pPr>
            <a:r>
              <a:rPr lang="ru-RU" dirty="0" smtClean="0">
                <a:latin typeface="Bahnschrift Condensed" pitchFamily="34" charset="0"/>
              </a:rPr>
              <a:t>    Эти вирусы проще тем, что у них есть своя РНК на которую синтезируют такую же матрицу ДНК. </a:t>
            </a:r>
            <a:endParaRPr lang="ru-RU" dirty="0">
              <a:latin typeface="Bahnschrift Condensed"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630129231"/>
              </p:ext>
            </p:extLst>
          </p:nvPr>
        </p:nvGraphicFramePr>
        <p:xfrm>
          <a:off x="0" y="0"/>
          <a:ext cx="9144001" cy="7160973"/>
        </p:xfrm>
        <a:graphic>
          <a:graphicData uri="http://schemas.openxmlformats.org/drawingml/2006/table">
            <a:tbl>
              <a:tblPr firstRow="1" bandRow="1">
                <a:tableStyleId>{5C22544A-7EE6-4342-B048-85BDC9FD1C3A}</a:tableStyleId>
              </a:tblPr>
              <a:tblGrid>
                <a:gridCol w="1403648">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1"/>
                    </a:ext>
                  </a:extLst>
                </a:gridCol>
                <a:gridCol w="2376264">
                  <a:extLst>
                    <a:ext uri="{9D8B030D-6E8A-4147-A177-3AD203B41FA5}">
                      <a16:colId xmlns:a16="http://schemas.microsoft.com/office/drawing/2014/main" xmlns="" val="20002"/>
                    </a:ext>
                  </a:extLst>
                </a:gridCol>
                <a:gridCol w="2515874">
                  <a:extLst>
                    <a:ext uri="{9D8B030D-6E8A-4147-A177-3AD203B41FA5}">
                      <a16:colId xmlns:a16="http://schemas.microsoft.com/office/drawing/2014/main" xmlns="" val="20003"/>
                    </a:ext>
                  </a:extLst>
                </a:gridCol>
                <a:gridCol w="1624079">
                  <a:extLst>
                    <a:ext uri="{9D8B030D-6E8A-4147-A177-3AD203B41FA5}">
                      <a16:colId xmlns:a16="http://schemas.microsoft.com/office/drawing/2014/main" xmlns="" val="20004"/>
                    </a:ext>
                  </a:extLst>
                </a:gridCol>
              </a:tblGrid>
              <a:tr h="222293">
                <a:tc>
                  <a:txBody>
                    <a:bodyPr/>
                    <a:lstStyle/>
                    <a:p>
                      <a:pPr algn="ctr"/>
                      <a:r>
                        <a:rPr lang="ru-RU" sz="2000" b="1" i="0" u="none" dirty="0" smtClean="0">
                          <a:solidFill>
                            <a:schemeClr val="tx1"/>
                          </a:solidFill>
                        </a:rPr>
                        <a:t>вирус</a:t>
                      </a:r>
                      <a:endParaRPr lang="ru-RU" sz="2000" b="1" i="0" u="none" dirty="0">
                        <a:solidFill>
                          <a:schemeClr val="tx1"/>
                        </a:solidFill>
                      </a:endParaRPr>
                    </a:p>
                  </a:txBody>
                  <a:tcPr/>
                </a:tc>
                <a:tc>
                  <a:txBody>
                    <a:bodyPr/>
                    <a:lstStyle/>
                    <a:p>
                      <a:r>
                        <a:rPr lang="ru-RU" sz="2000" b="1" dirty="0" err="1" smtClean="0"/>
                        <a:t>днк</a:t>
                      </a:r>
                      <a:r>
                        <a:rPr lang="ru-RU" sz="2000" b="1" dirty="0" smtClean="0"/>
                        <a:t> и </a:t>
                      </a:r>
                      <a:r>
                        <a:rPr lang="ru-RU" sz="2000" b="1" dirty="0" err="1" smtClean="0"/>
                        <a:t>рнк</a:t>
                      </a:r>
                      <a:endParaRPr lang="ru-RU" sz="2000" b="1" dirty="0"/>
                    </a:p>
                  </a:txBody>
                  <a:tcPr/>
                </a:tc>
                <a:tc>
                  <a:txBody>
                    <a:bodyPr/>
                    <a:lstStyle/>
                    <a:p>
                      <a:r>
                        <a:rPr lang="ru-RU" sz="2000" b="1" dirty="0" smtClean="0"/>
                        <a:t>способ проникновения</a:t>
                      </a:r>
                      <a:endParaRPr lang="ru-RU" sz="2000" b="1" dirty="0"/>
                    </a:p>
                  </a:txBody>
                  <a:tcPr/>
                </a:tc>
                <a:tc>
                  <a:txBody>
                    <a:bodyPr/>
                    <a:lstStyle/>
                    <a:p>
                      <a:r>
                        <a:rPr lang="ru-RU" sz="2000" b="1" dirty="0" smtClean="0"/>
                        <a:t>тип симметрии</a:t>
                      </a:r>
                      <a:endParaRPr lang="ru-RU" sz="2000" b="1" dirty="0"/>
                    </a:p>
                  </a:txBody>
                  <a:tcPr/>
                </a:tc>
                <a:tc>
                  <a:txBody>
                    <a:bodyPr/>
                    <a:lstStyle/>
                    <a:p>
                      <a:pPr algn="ctr"/>
                      <a:r>
                        <a:rPr lang="ru-RU" sz="2000" b="1" dirty="0" smtClean="0"/>
                        <a:t>размер</a:t>
                      </a:r>
                      <a:endParaRPr lang="ru-RU" sz="2000" b="1" dirty="0"/>
                    </a:p>
                  </a:txBody>
                  <a:tcPr/>
                </a:tc>
                <a:extLst>
                  <a:ext uri="{0D108BD9-81ED-4DB2-BD59-A6C34878D82A}">
                    <a16:rowId xmlns:a16="http://schemas.microsoft.com/office/drawing/2014/main" xmlns="" val="10000"/>
                  </a:ext>
                </a:extLst>
              </a:tr>
              <a:tr h="842671">
                <a:tc>
                  <a:txBody>
                    <a:bodyPr/>
                    <a:lstStyle/>
                    <a:p>
                      <a:r>
                        <a:rPr lang="ru-RU" dirty="0" smtClean="0">
                          <a:latin typeface="Bahnschrift Light SemiCondensed" pitchFamily="34" charset="0"/>
                        </a:rPr>
                        <a:t>свинку</a:t>
                      </a:r>
                      <a:endParaRPr lang="ru-RU" dirty="0">
                        <a:latin typeface="Bahnschrift Light SemiCondensed" pitchFamily="34" charset="0"/>
                      </a:endParaRPr>
                    </a:p>
                  </a:txBody>
                  <a:tcPr/>
                </a:tc>
                <a:tc>
                  <a:txBody>
                    <a:bodyPr/>
                    <a:lstStyle/>
                    <a:p>
                      <a:r>
                        <a:rPr lang="ru-RU" dirty="0" err="1" smtClean="0">
                          <a:latin typeface="Bahnschrift Light SemiCondensed" pitchFamily="34" charset="0"/>
                        </a:rPr>
                        <a:t>днк</a:t>
                      </a:r>
                      <a:endParaRPr lang="ru-RU" dirty="0">
                        <a:latin typeface="Bahnschrift Light SemiCondensed" pitchFamily="34" charset="0"/>
                      </a:endParaRPr>
                    </a:p>
                  </a:txBody>
                  <a:tcPr/>
                </a:tc>
                <a:tc>
                  <a:txBody>
                    <a:bodyPr/>
                    <a:lstStyle/>
                    <a:p>
                      <a:r>
                        <a:rPr lang="ru-RU" sz="1800" b="0" i="0" kern="1200" dirty="0" smtClean="0">
                          <a:solidFill>
                            <a:schemeClr val="dk1"/>
                          </a:solidFill>
                          <a:latin typeface="Bahnschrift Light SemiCondensed" pitchFamily="34" charset="0"/>
                          <a:ea typeface="+mn-ea"/>
                          <a:cs typeface="+mn-cs"/>
                        </a:rPr>
                        <a:t>воздушно-капельный</a:t>
                      </a:r>
                      <a:endParaRPr lang="ru-RU" dirty="0">
                        <a:latin typeface="Bahnschrift Light SemiCondensed" pitchFamily="34" charset="0"/>
                      </a:endParaRPr>
                    </a:p>
                  </a:txBody>
                  <a:tcPr/>
                </a:tc>
                <a:tc>
                  <a:txBody>
                    <a:bodyPr/>
                    <a:lstStyle/>
                    <a:p>
                      <a:r>
                        <a:rPr lang="ru-RU" sz="1800" b="0" i="0" kern="1200" dirty="0" err="1" smtClean="0">
                          <a:solidFill>
                            <a:schemeClr val="dk1"/>
                          </a:solidFill>
                          <a:latin typeface="Bahnschrift Light SemiCondensed" pitchFamily="34" charset="0"/>
                          <a:ea typeface="+mn-ea"/>
                          <a:cs typeface="+mn-cs"/>
                        </a:rPr>
                        <a:t>икосаэдрический</a:t>
                      </a:r>
                      <a:r>
                        <a:rPr lang="ru-RU" sz="1800" b="0" i="0" kern="1200" dirty="0" smtClean="0">
                          <a:solidFill>
                            <a:schemeClr val="dk1"/>
                          </a:solidFill>
                          <a:latin typeface="Bahnschrift Light SemiCondensed" pitchFamily="34" charset="0"/>
                          <a:ea typeface="+mn-ea"/>
                          <a:cs typeface="+mn-cs"/>
                        </a:rPr>
                        <a:t> </a:t>
                      </a:r>
                      <a:endParaRPr lang="ru-RU" dirty="0">
                        <a:latin typeface="Bahnschrift Light SemiCondensed" pitchFamily="34" charset="0"/>
                      </a:endParaRPr>
                    </a:p>
                  </a:txBody>
                  <a:tcPr/>
                </a:tc>
                <a:tc>
                  <a:txBody>
                    <a:bodyPr/>
                    <a:lstStyle/>
                    <a:p>
                      <a:r>
                        <a:rPr lang="ru-RU" sz="1800" b="0" i="0" kern="1200" dirty="0" smtClean="0">
                          <a:solidFill>
                            <a:schemeClr val="dk1"/>
                          </a:solidFill>
                          <a:latin typeface="Bahnschrift Light SemiCondensed" pitchFamily="34" charset="0"/>
                          <a:ea typeface="+mn-ea"/>
                          <a:cs typeface="+mn-cs"/>
                        </a:rPr>
                        <a:t>18—26 нм</a:t>
                      </a:r>
                      <a:endParaRPr lang="ru-RU" dirty="0">
                        <a:latin typeface="Bahnschrift Light SemiCondensed" pitchFamily="34" charset="0"/>
                      </a:endParaRPr>
                    </a:p>
                  </a:txBody>
                  <a:tcPr/>
                </a:tc>
                <a:extLst>
                  <a:ext uri="{0D108BD9-81ED-4DB2-BD59-A6C34878D82A}">
                    <a16:rowId xmlns:a16="http://schemas.microsoft.com/office/drawing/2014/main" xmlns="" val="10001"/>
                  </a:ext>
                </a:extLst>
              </a:tr>
              <a:tr h="842671">
                <a:tc>
                  <a:txBody>
                    <a:bodyPr/>
                    <a:lstStyle/>
                    <a:p>
                      <a:r>
                        <a:rPr lang="ru-RU" dirty="0" smtClean="0">
                          <a:latin typeface="Bahnschrift Light SemiCondensed" pitchFamily="34" charset="0"/>
                        </a:rPr>
                        <a:t>корь</a:t>
                      </a:r>
                      <a:endParaRPr lang="ru-RU" dirty="0">
                        <a:latin typeface="Bahnschrift Light SemiCondensed" pitchFamily="34" charset="0"/>
                      </a:endParaRPr>
                    </a:p>
                  </a:txBody>
                  <a:tcPr/>
                </a:tc>
                <a:tc>
                  <a:txBody>
                    <a:bodyPr/>
                    <a:lstStyle/>
                    <a:p>
                      <a:r>
                        <a:rPr lang="ru-RU" dirty="0" err="1" smtClean="0">
                          <a:latin typeface="Bahnschrift Light SemiCondensed" pitchFamily="34" charset="0"/>
                        </a:rPr>
                        <a:t>рнк</a:t>
                      </a:r>
                      <a:endParaRPr lang="ru-RU" dirty="0">
                        <a:latin typeface="Bahnschrift Light SemiCondensed" pitchFamily="34" charset="0"/>
                      </a:endParaRPr>
                    </a:p>
                  </a:txBody>
                  <a:tcPr/>
                </a:tc>
                <a:tc>
                  <a:txBody>
                    <a:bodyPr/>
                    <a:lstStyle/>
                    <a:p>
                      <a:r>
                        <a:rPr lang="ru-RU" sz="1800" b="0" i="0" kern="1200" dirty="0" smtClean="0">
                          <a:solidFill>
                            <a:schemeClr val="dk1"/>
                          </a:solidFill>
                          <a:latin typeface="Bahnschrift Light SemiCondensed" pitchFamily="34" charset="0"/>
                          <a:ea typeface="+mn-ea"/>
                          <a:cs typeface="+mn-cs"/>
                        </a:rPr>
                        <a:t>воздушно-капельным</a:t>
                      </a:r>
                      <a:endParaRPr lang="ru-RU" dirty="0">
                        <a:latin typeface="Bahnschrift Light SemiCondensed" pitchFamily="34" charset="0"/>
                      </a:endParaRPr>
                    </a:p>
                  </a:txBody>
                  <a:tcPr/>
                </a:tc>
                <a:tc>
                  <a:txBody>
                    <a:bodyPr/>
                    <a:lstStyle/>
                    <a:p>
                      <a:r>
                        <a:rPr lang="ru-RU" dirty="0" smtClean="0">
                          <a:latin typeface="Bahnschrift Light SemiCondensed" pitchFamily="34" charset="0"/>
                        </a:rPr>
                        <a:t>спиральный</a:t>
                      </a:r>
                      <a:endParaRPr lang="ru-RU" dirty="0">
                        <a:latin typeface="Bahnschrift Light SemiCondensed" pitchFamily="34" charset="0"/>
                      </a:endParaRPr>
                    </a:p>
                  </a:txBody>
                  <a:tcPr/>
                </a:tc>
                <a:tc>
                  <a:txBody>
                    <a:bodyPr/>
                    <a:lstStyle/>
                    <a:p>
                      <a:r>
                        <a:rPr lang="ru-RU" sz="1800" b="0" i="0" kern="1200" dirty="0" smtClean="0">
                          <a:solidFill>
                            <a:schemeClr val="dk1"/>
                          </a:solidFill>
                          <a:latin typeface="Bahnschrift Light SemiCondensed" pitchFamily="34" charset="0"/>
                          <a:ea typeface="+mn-ea"/>
                          <a:cs typeface="+mn-cs"/>
                        </a:rPr>
                        <a:t>150–200 нм</a:t>
                      </a:r>
                      <a:endParaRPr lang="ru-RU" dirty="0">
                        <a:latin typeface="Bahnschrift Light SemiCondensed" pitchFamily="34" charset="0"/>
                      </a:endParaRPr>
                    </a:p>
                  </a:txBody>
                  <a:tcPr/>
                </a:tc>
                <a:extLst>
                  <a:ext uri="{0D108BD9-81ED-4DB2-BD59-A6C34878D82A}">
                    <a16:rowId xmlns:a16="http://schemas.microsoft.com/office/drawing/2014/main" xmlns="" val="10002"/>
                  </a:ext>
                </a:extLst>
              </a:tr>
              <a:tr h="1496762">
                <a:tc>
                  <a:txBody>
                    <a:bodyPr/>
                    <a:lstStyle/>
                    <a:p>
                      <a:r>
                        <a:rPr lang="ru-RU" dirty="0" smtClean="0">
                          <a:latin typeface="Bahnschrift Light SemiCondensed" pitchFamily="34" charset="0"/>
                        </a:rPr>
                        <a:t>герпес</a:t>
                      </a:r>
                      <a:endParaRPr lang="ru-RU" dirty="0">
                        <a:latin typeface="Bahnschrift Light SemiCondensed" pitchFamily="34" charset="0"/>
                      </a:endParaRPr>
                    </a:p>
                  </a:txBody>
                  <a:tcPr/>
                </a:tc>
                <a:tc>
                  <a:txBody>
                    <a:bodyPr/>
                    <a:lstStyle/>
                    <a:p>
                      <a:r>
                        <a:rPr lang="ru-RU" dirty="0" err="1" smtClean="0">
                          <a:latin typeface="Bahnschrift Light SemiCondensed" pitchFamily="34" charset="0"/>
                        </a:rPr>
                        <a:t>днк</a:t>
                      </a:r>
                      <a:endParaRPr lang="ru-RU" dirty="0">
                        <a:latin typeface="Bahnschrift Light SemiCondensed" pitchFamily="34" charset="0"/>
                      </a:endParaRPr>
                    </a:p>
                  </a:txBody>
                  <a:tcPr/>
                </a:tc>
                <a:tc>
                  <a:txBody>
                    <a:bodyPr/>
                    <a:lstStyle/>
                    <a:p>
                      <a:r>
                        <a:rPr lang="ru-RU" sz="1800" b="0" i="0" dirty="0" smtClean="0">
                          <a:solidFill>
                            <a:schemeClr val="bg1"/>
                          </a:solidFill>
                          <a:latin typeface="Bahnschrift Light SemiCondensed" pitchFamily="34" charset="0"/>
                        </a:rPr>
                        <a:t>воздушно-капельным, контактно-бытовым, половым и </a:t>
                      </a:r>
                      <a:r>
                        <a:rPr lang="ru-RU" sz="1800" b="0" i="0" dirty="0" err="1" smtClean="0">
                          <a:solidFill>
                            <a:schemeClr val="bg1"/>
                          </a:solidFill>
                          <a:latin typeface="Bahnschrift Light SemiCondensed" pitchFamily="34" charset="0"/>
                        </a:rPr>
                        <a:t>гемоконтактным</a:t>
                      </a:r>
                      <a:r>
                        <a:rPr lang="ru-RU" sz="1800" b="0" i="0" dirty="0" smtClean="0">
                          <a:solidFill>
                            <a:schemeClr val="bg1"/>
                          </a:solidFill>
                          <a:latin typeface="Bahnschrift Light SemiCondensed" pitchFamily="34" charset="0"/>
                        </a:rPr>
                        <a:t> путями</a:t>
                      </a:r>
                      <a:endParaRPr lang="ru-RU" b="0" i="0" dirty="0">
                        <a:solidFill>
                          <a:schemeClr val="bg1"/>
                        </a:solidFill>
                        <a:latin typeface="Bahnschrift Light SemiCondensed" pitchFamily="34" charset="0"/>
                      </a:endParaRPr>
                    </a:p>
                  </a:txBody>
                  <a:tcPr/>
                </a:tc>
                <a:tc>
                  <a:txBody>
                    <a:bodyPr/>
                    <a:lstStyle/>
                    <a:p>
                      <a:r>
                        <a:rPr lang="ru-RU" dirty="0" smtClean="0">
                          <a:latin typeface="Bahnschrift Light SemiCondensed" pitchFamily="34" charset="0"/>
                        </a:rPr>
                        <a:t>кубический</a:t>
                      </a:r>
                      <a:endParaRPr lang="ru-RU" dirty="0">
                        <a:latin typeface="Bahnschrift Light SemiCondensed" pitchFamily="34" charset="0"/>
                      </a:endParaRPr>
                    </a:p>
                  </a:txBody>
                  <a:tcPr/>
                </a:tc>
                <a:tc>
                  <a:txBody>
                    <a:bodyPr/>
                    <a:lstStyle/>
                    <a:p>
                      <a:r>
                        <a:rPr lang="ru-RU" sz="1800" b="0" i="0" kern="1200" dirty="0" smtClean="0">
                          <a:solidFill>
                            <a:schemeClr val="dk1"/>
                          </a:solidFill>
                          <a:latin typeface="Bahnschrift Light SemiCondensed" pitchFamily="34" charset="0"/>
                          <a:ea typeface="+mn-ea"/>
                          <a:cs typeface="+mn-cs"/>
                        </a:rPr>
                        <a:t>120—150 нм</a:t>
                      </a:r>
                      <a:endParaRPr lang="ru-RU" dirty="0">
                        <a:latin typeface="Bahnschrift Light SemiCondensed" pitchFamily="34" charset="0"/>
                      </a:endParaRPr>
                    </a:p>
                  </a:txBody>
                  <a:tcPr/>
                </a:tc>
                <a:extLst>
                  <a:ext uri="{0D108BD9-81ED-4DB2-BD59-A6C34878D82A}">
                    <a16:rowId xmlns:a16="http://schemas.microsoft.com/office/drawing/2014/main" xmlns="" val="10003"/>
                  </a:ext>
                </a:extLst>
              </a:tr>
              <a:tr h="842671">
                <a:tc>
                  <a:txBody>
                    <a:bodyPr/>
                    <a:lstStyle/>
                    <a:p>
                      <a:r>
                        <a:rPr lang="ru-RU" dirty="0" err="1" smtClean="0">
                          <a:latin typeface="Bahnschrift Light SemiCondensed" pitchFamily="34" charset="0"/>
                        </a:rPr>
                        <a:t>вич</a:t>
                      </a:r>
                      <a:endParaRPr lang="ru-RU" dirty="0">
                        <a:latin typeface="Bahnschrift Light SemiCondensed" pitchFamily="34" charset="0"/>
                      </a:endParaRPr>
                    </a:p>
                  </a:txBody>
                  <a:tcPr/>
                </a:tc>
                <a:tc>
                  <a:txBody>
                    <a:bodyPr/>
                    <a:lstStyle/>
                    <a:p>
                      <a:r>
                        <a:rPr lang="ru-RU" dirty="0" err="1" smtClean="0">
                          <a:latin typeface="Bahnschrift Light SemiCondensed" pitchFamily="34" charset="0"/>
                        </a:rPr>
                        <a:t>рнк</a:t>
                      </a:r>
                      <a:endParaRPr lang="ru-RU" dirty="0">
                        <a:latin typeface="Bahnschrift Light SemiCondensed" pitchFamily="34" charset="0"/>
                      </a:endParaRPr>
                    </a:p>
                  </a:txBody>
                  <a:tcPr/>
                </a:tc>
                <a:tc>
                  <a:txBody>
                    <a:bodyPr/>
                    <a:lstStyle/>
                    <a:p>
                      <a:r>
                        <a:rPr lang="ru-RU" dirty="0" smtClean="0">
                          <a:latin typeface="Bahnschrift Light SemiCondensed" pitchFamily="34" charset="0"/>
                        </a:rPr>
                        <a:t>половым, от</a:t>
                      </a:r>
                      <a:r>
                        <a:rPr lang="ru-RU" baseline="0" dirty="0" smtClean="0">
                          <a:latin typeface="Bahnschrift Light SemiCondensed" pitchFamily="34" charset="0"/>
                        </a:rPr>
                        <a:t> матери к ребенку, через кровь</a:t>
                      </a:r>
                      <a:endParaRPr lang="ru-RU" dirty="0">
                        <a:latin typeface="Bahnschrift Light SemiCondensed" pitchFamily="34" charset="0"/>
                      </a:endParaRPr>
                    </a:p>
                  </a:txBody>
                  <a:tcPr/>
                </a:tc>
                <a:tc>
                  <a:txBody>
                    <a:bodyPr/>
                    <a:lstStyle/>
                    <a:p>
                      <a:r>
                        <a:rPr lang="ru-RU" sz="1800" b="0" i="0" kern="1200" dirty="0" smtClean="0">
                          <a:solidFill>
                            <a:schemeClr val="dk1"/>
                          </a:solidFill>
                          <a:latin typeface="Bahnschrift Light SemiCondensed" pitchFamily="34" charset="0"/>
                          <a:ea typeface="+mn-ea"/>
                          <a:cs typeface="+mn-cs"/>
                        </a:rPr>
                        <a:t>сферический</a:t>
                      </a:r>
                      <a:endParaRPr lang="ru-RU" dirty="0">
                        <a:latin typeface="Bahnschrift Light SemiCondensed" pitchFamily="34" charset="0"/>
                      </a:endParaRPr>
                    </a:p>
                  </a:txBody>
                  <a:tcPr/>
                </a:tc>
                <a:tc>
                  <a:txBody>
                    <a:bodyPr/>
                    <a:lstStyle/>
                    <a:p>
                      <a:r>
                        <a:rPr lang="ru-RU" sz="1800" b="0" i="0" kern="1200" dirty="0" smtClean="0">
                          <a:solidFill>
                            <a:schemeClr val="dk1"/>
                          </a:solidFill>
                          <a:latin typeface="Bahnschrift Light SemiCondensed" pitchFamily="34" charset="0"/>
                          <a:ea typeface="+mn-ea"/>
                          <a:cs typeface="+mn-cs"/>
                        </a:rPr>
                        <a:t>100–150 нм</a:t>
                      </a:r>
                      <a:endParaRPr lang="ru-RU" dirty="0">
                        <a:latin typeface="Bahnschrift Light SemiCondensed" pitchFamily="34" charset="0"/>
                      </a:endParaRPr>
                    </a:p>
                  </a:txBody>
                  <a:tcPr/>
                </a:tc>
                <a:extLst>
                  <a:ext uri="{0D108BD9-81ED-4DB2-BD59-A6C34878D82A}">
                    <a16:rowId xmlns:a16="http://schemas.microsoft.com/office/drawing/2014/main" xmlns="" val="10004"/>
                  </a:ext>
                </a:extLst>
              </a:tr>
              <a:tr h="842671">
                <a:tc>
                  <a:txBody>
                    <a:bodyPr/>
                    <a:lstStyle/>
                    <a:p>
                      <a:r>
                        <a:rPr lang="ru-RU" dirty="0" err="1" smtClean="0">
                          <a:latin typeface="Bahnschrift Light SemiCondensed" pitchFamily="34" charset="0"/>
                        </a:rPr>
                        <a:t>ковид</a:t>
                      </a:r>
                      <a:r>
                        <a:rPr lang="ru-RU" dirty="0" smtClean="0">
                          <a:latin typeface="Bahnschrift Light SemiCondensed" pitchFamily="34" charset="0"/>
                        </a:rPr>
                        <a:t> 19</a:t>
                      </a:r>
                      <a:endParaRPr lang="ru-RU" dirty="0">
                        <a:latin typeface="Bahnschrift Light SemiCondensed" pitchFamily="34" charset="0"/>
                      </a:endParaRPr>
                    </a:p>
                  </a:txBody>
                  <a:tcPr/>
                </a:tc>
                <a:tc>
                  <a:txBody>
                    <a:bodyPr/>
                    <a:lstStyle/>
                    <a:p>
                      <a:r>
                        <a:rPr lang="ru-RU" dirty="0" err="1" smtClean="0">
                          <a:latin typeface="Bahnschrift Light SemiCondensed" pitchFamily="34" charset="0"/>
                        </a:rPr>
                        <a:t>рнк</a:t>
                      </a:r>
                      <a:endParaRPr lang="ru-RU" dirty="0">
                        <a:latin typeface="Bahnschrift Light SemiCondensed" pitchFamily="34" charset="0"/>
                      </a:endParaRPr>
                    </a:p>
                  </a:txBody>
                  <a:tcPr/>
                </a:tc>
                <a:tc>
                  <a:txBody>
                    <a:bodyPr/>
                    <a:lstStyle/>
                    <a:p>
                      <a:r>
                        <a:rPr lang="ru-RU" sz="1800" b="0" i="0" dirty="0" smtClean="0">
                          <a:solidFill>
                            <a:schemeClr val="bg1"/>
                          </a:solidFill>
                          <a:latin typeface="Bahnschrift Light SemiCondensed" pitchFamily="34" charset="0"/>
                        </a:rPr>
                        <a:t>воздушно-капельным,</a:t>
                      </a:r>
                    </a:p>
                    <a:p>
                      <a:r>
                        <a:rPr lang="ru-RU" sz="1800" b="0" i="0" dirty="0" smtClean="0">
                          <a:solidFill>
                            <a:schemeClr val="bg1"/>
                          </a:solidFill>
                          <a:latin typeface="Bahnschrift Light SemiCondensed" pitchFamily="34" charset="0"/>
                        </a:rPr>
                        <a:t>контактно-бытовым</a:t>
                      </a:r>
                      <a:endParaRPr lang="ru-RU" sz="1800" dirty="0">
                        <a:latin typeface="Bahnschrift Light SemiCondensed"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0" i="0" kern="1200" dirty="0" smtClean="0">
                          <a:solidFill>
                            <a:schemeClr val="dk1"/>
                          </a:solidFill>
                          <a:latin typeface="Bahnschrift Light SemiCondensed" pitchFamily="34" charset="0"/>
                          <a:ea typeface="+mn-ea"/>
                          <a:cs typeface="+mn-cs"/>
                        </a:rPr>
                        <a:t>сферический</a:t>
                      </a:r>
                      <a:endParaRPr lang="ru-RU" dirty="0" smtClean="0">
                        <a:latin typeface="Bahnschrift Light SemiCondensed" pitchFamily="34" charset="0"/>
                      </a:endParaRPr>
                    </a:p>
                    <a:p>
                      <a:endParaRPr lang="ru-RU" dirty="0">
                        <a:latin typeface="Bahnschrift Light SemiCondensed" pitchFamily="34" charset="0"/>
                      </a:endParaRPr>
                    </a:p>
                  </a:txBody>
                  <a:tcPr/>
                </a:tc>
                <a:tc>
                  <a:txBody>
                    <a:bodyPr/>
                    <a:lstStyle/>
                    <a:p>
                      <a:r>
                        <a:rPr lang="ru-RU" sz="1800" b="0" i="0" kern="1200" dirty="0" smtClean="0">
                          <a:solidFill>
                            <a:schemeClr val="dk1"/>
                          </a:solidFill>
                          <a:latin typeface="Bahnschrift Light SemiCondensed" pitchFamily="34" charset="0"/>
                          <a:ea typeface="+mn-ea"/>
                          <a:cs typeface="+mn-cs"/>
                        </a:rPr>
                        <a:t> 80-220 нм</a:t>
                      </a:r>
                      <a:endParaRPr lang="ru-RU" dirty="0">
                        <a:latin typeface="Bahnschrift Light SemiCondensed" pitchFamily="34" charset="0"/>
                      </a:endParaRPr>
                    </a:p>
                  </a:txBody>
                  <a:tcPr/>
                </a:tc>
                <a:extLst>
                  <a:ext uri="{0D108BD9-81ED-4DB2-BD59-A6C34878D82A}">
                    <a16:rowId xmlns:a16="http://schemas.microsoft.com/office/drawing/2014/main" xmlns="" val="10005"/>
                  </a:ext>
                </a:extLst>
              </a:tr>
              <a:tr h="842671">
                <a:tc>
                  <a:txBody>
                    <a:bodyPr/>
                    <a:lstStyle/>
                    <a:p>
                      <a:endParaRPr lang="ru-RU"/>
                    </a:p>
                  </a:txBody>
                  <a:tcPr/>
                </a:tc>
                <a:tc>
                  <a:txBody>
                    <a:bodyPr/>
                    <a:lstStyle/>
                    <a:p>
                      <a:endParaRPr lang="ru-RU"/>
                    </a:p>
                  </a:txBody>
                  <a:tcPr/>
                </a:tc>
                <a:tc>
                  <a:txBody>
                    <a:bodyPr/>
                    <a:lstStyle/>
                    <a:p>
                      <a:endParaRPr lang="ru-RU" dirty="0"/>
                    </a:p>
                  </a:txBody>
                  <a:tcPr/>
                </a:tc>
                <a:tc>
                  <a:txBody>
                    <a:bodyPr/>
                    <a:lstStyle/>
                    <a:p>
                      <a:endParaRPr lang="ru-RU"/>
                    </a:p>
                  </a:txBody>
                  <a:tcPr/>
                </a:tc>
                <a:tc>
                  <a:txBody>
                    <a:bodyPr/>
                    <a:lstStyle/>
                    <a:p>
                      <a:endParaRPr lang="ru-RU"/>
                    </a:p>
                  </a:txBody>
                  <a:tcPr/>
                </a:tc>
                <a:extLst>
                  <a:ext uri="{0D108BD9-81ED-4DB2-BD59-A6C34878D82A}">
                    <a16:rowId xmlns:a16="http://schemas.microsoft.com/office/drawing/2014/main" xmlns="" val="10006"/>
                  </a:ext>
                </a:extLst>
              </a:tr>
              <a:tr h="0">
                <a:tc>
                  <a:txBody>
                    <a:bodyPr/>
                    <a:lstStyle/>
                    <a:p>
                      <a:endParaRPr lang="ru-RU"/>
                    </a:p>
                  </a:txBody>
                  <a:tcPr/>
                </a:tc>
                <a:tc>
                  <a:txBody>
                    <a:bodyPr/>
                    <a:lstStyle/>
                    <a:p>
                      <a:endParaRPr lang="ru-RU" dirty="0"/>
                    </a:p>
                  </a:txBody>
                  <a:tcPr/>
                </a:tc>
                <a:tc>
                  <a:txBody>
                    <a:bodyPr/>
                    <a:lstStyle/>
                    <a:p>
                      <a:endParaRPr lang="ru-RU" dirty="0"/>
                    </a:p>
                  </a:txBody>
                  <a:tcPr/>
                </a:tc>
                <a:tc>
                  <a:txBody>
                    <a:bodyPr/>
                    <a:lstStyle/>
                    <a:p>
                      <a:endParaRPr lang="ru-RU"/>
                    </a:p>
                  </a:txBody>
                  <a:tcPr/>
                </a:tc>
                <a:tc>
                  <a:txBody>
                    <a:bodyPr/>
                    <a:lstStyle/>
                    <a:p>
                      <a:endParaRPr lang="ru-RU" dirty="0"/>
                    </a:p>
                  </a:txBody>
                  <a:tcPr/>
                </a:tc>
                <a:extLst>
                  <a:ext uri="{0D108BD9-81ED-4DB2-BD59-A6C34878D82A}">
                    <a16:rowId xmlns:a16="http://schemas.microsoft.com/office/drawing/2014/main" xmlns="" val="10007"/>
                  </a:ext>
                </a:extLst>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160946494"/>
              </p:ext>
            </p:extLst>
          </p:nvPr>
        </p:nvGraphicFramePr>
        <p:xfrm>
          <a:off x="0" y="2"/>
          <a:ext cx="9144000" cy="7324312"/>
        </p:xfrm>
        <a:graphic>
          <a:graphicData uri="http://schemas.openxmlformats.org/drawingml/2006/table">
            <a:tbl>
              <a:tblPr firstRow="1" bandRow="1">
                <a:tableStyleId>{5C22544A-7EE6-4342-B048-85BDC9FD1C3A}</a:tableStyleId>
              </a:tblPr>
              <a:tblGrid>
                <a:gridCol w="1403648">
                  <a:extLst>
                    <a:ext uri="{9D8B030D-6E8A-4147-A177-3AD203B41FA5}">
                      <a16:colId xmlns:a16="http://schemas.microsoft.com/office/drawing/2014/main" xmlns="" val="20000"/>
                    </a:ext>
                  </a:extLst>
                </a:gridCol>
                <a:gridCol w="1368152">
                  <a:extLst>
                    <a:ext uri="{9D8B030D-6E8A-4147-A177-3AD203B41FA5}">
                      <a16:colId xmlns:a16="http://schemas.microsoft.com/office/drawing/2014/main" xmlns="" val="20001"/>
                    </a:ext>
                  </a:extLst>
                </a:gridCol>
                <a:gridCol w="2714600">
                  <a:extLst>
                    <a:ext uri="{9D8B030D-6E8A-4147-A177-3AD203B41FA5}">
                      <a16:colId xmlns:a16="http://schemas.microsoft.com/office/drawing/2014/main" xmlns="" val="20002"/>
                    </a:ext>
                  </a:extLst>
                </a:gridCol>
                <a:gridCol w="1828800">
                  <a:extLst>
                    <a:ext uri="{9D8B030D-6E8A-4147-A177-3AD203B41FA5}">
                      <a16:colId xmlns:a16="http://schemas.microsoft.com/office/drawing/2014/main" xmlns="" val="20003"/>
                    </a:ext>
                  </a:extLst>
                </a:gridCol>
                <a:gridCol w="1828800">
                  <a:extLst>
                    <a:ext uri="{9D8B030D-6E8A-4147-A177-3AD203B41FA5}">
                      <a16:colId xmlns:a16="http://schemas.microsoft.com/office/drawing/2014/main" xmlns="" val="20004"/>
                    </a:ext>
                  </a:extLst>
                </a:gridCol>
              </a:tblGrid>
              <a:tr h="1099558">
                <a:tc>
                  <a:txBody>
                    <a:bodyPr/>
                    <a:lstStyle/>
                    <a:p>
                      <a:pPr algn="ctr"/>
                      <a:r>
                        <a:rPr lang="ru-RU" b="1" dirty="0" smtClean="0">
                          <a:latin typeface="Bahnschrift Light SemiCondensed" pitchFamily="34" charset="0"/>
                        </a:rPr>
                        <a:t>вирус</a:t>
                      </a:r>
                      <a:endParaRPr lang="ru-RU" b="1" dirty="0">
                        <a:latin typeface="Bahnschrift Light SemiCondensed" pitchFamily="34" charset="0"/>
                      </a:endParaRPr>
                    </a:p>
                  </a:txBody>
                  <a:tcPr/>
                </a:tc>
                <a:tc>
                  <a:txBody>
                    <a:bodyPr/>
                    <a:lstStyle/>
                    <a:p>
                      <a:r>
                        <a:rPr lang="ru-RU" b="1" dirty="0" err="1" smtClean="0">
                          <a:latin typeface="Bahnschrift Light SemiCondensed" pitchFamily="34" charset="0"/>
                        </a:rPr>
                        <a:t>днк</a:t>
                      </a:r>
                      <a:r>
                        <a:rPr lang="ru-RU" b="1" baseline="0" dirty="0" smtClean="0">
                          <a:latin typeface="Bahnschrift Light SemiCondensed" pitchFamily="34" charset="0"/>
                        </a:rPr>
                        <a:t> или </a:t>
                      </a:r>
                      <a:r>
                        <a:rPr lang="ru-RU" b="1" baseline="0" dirty="0" err="1" smtClean="0">
                          <a:latin typeface="Bahnschrift Light SemiCondensed" pitchFamily="34" charset="0"/>
                        </a:rPr>
                        <a:t>рнк</a:t>
                      </a:r>
                      <a:endParaRPr lang="ru-RU" b="1" dirty="0">
                        <a:latin typeface="Bahnschrift Light SemiCondensed" pitchFamily="34" charset="0"/>
                      </a:endParaRPr>
                    </a:p>
                  </a:txBody>
                  <a:tcPr/>
                </a:tc>
                <a:tc>
                  <a:txBody>
                    <a:bodyPr/>
                    <a:lstStyle/>
                    <a:p>
                      <a:r>
                        <a:rPr lang="ru-RU" sz="1600" b="1" dirty="0" smtClean="0">
                          <a:latin typeface="Bahnschrift Light SemiCondensed" pitchFamily="34" charset="0"/>
                        </a:rPr>
                        <a:t>способ проникновения </a:t>
                      </a:r>
                      <a:endParaRPr lang="ru-RU" sz="1600" b="1" dirty="0">
                        <a:latin typeface="Bahnschrift Light SemiCondensed" pitchFamily="34" charset="0"/>
                      </a:endParaRPr>
                    </a:p>
                  </a:txBody>
                  <a:tcPr/>
                </a:tc>
                <a:tc>
                  <a:txBody>
                    <a:bodyPr/>
                    <a:lstStyle/>
                    <a:p>
                      <a:r>
                        <a:rPr lang="ru-RU" b="1" dirty="0" smtClean="0">
                          <a:latin typeface="Bahnschrift Light SemiCondensed" pitchFamily="34" charset="0"/>
                        </a:rPr>
                        <a:t>тип симметрии</a:t>
                      </a:r>
                      <a:endParaRPr lang="ru-RU" b="1" dirty="0">
                        <a:latin typeface="Bahnschrift Light SemiCondensed" pitchFamily="34" charset="0"/>
                      </a:endParaRPr>
                    </a:p>
                  </a:txBody>
                  <a:tcPr/>
                </a:tc>
                <a:tc>
                  <a:txBody>
                    <a:bodyPr/>
                    <a:lstStyle/>
                    <a:p>
                      <a:r>
                        <a:rPr lang="ru-RU" b="1" dirty="0" smtClean="0">
                          <a:latin typeface="Bahnschrift Light SemiCondensed" pitchFamily="34" charset="0"/>
                        </a:rPr>
                        <a:t>размер</a:t>
                      </a:r>
                      <a:endParaRPr lang="ru-RU" b="1" dirty="0">
                        <a:latin typeface="Bahnschrift Light SemiCondensed" pitchFamily="34" charset="0"/>
                      </a:endParaRPr>
                    </a:p>
                  </a:txBody>
                  <a:tcPr/>
                </a:tc>
                <a:extLst>
                  <a:ext uri="{0D108BD9-81ED-4DB2-BD59-A6C34878D82A}">
                    <a16:rowId xmlns:a16="http://schemas.microsoft.com/office/drawing/2014/main" xmlns="" val="10000"/>
                  </a:ext>
                </a:extLst>
              </a:tr>
              <a:tr h="1099558">
                <a:tc>
                  <a:txBody>
                    <a:bodyPr/>
                    <a:lstStyle/>
                    <a:p>
                      <a:r>
                        <a:rPr lang="ru-RU" dirty="0" err="1" smtClean="0">
                          <a:solidFill>
                            <a:srgbClr val="002060"/>
                          </a:solidFill>
                          <a:latin typeface="Bahnschrift Light SemiCondensed" pitchFamily="34" charset="0"/>
                        </a:rPr>
                        <a:t>эбола</a:t>
                      </a:r>
                      <a:endParaRPr lang="ru-RU" dirty="0">
                        <a:solidFill>
                          <a:srgbClr val="002060"/>
                        </a:solidFill>
                        <a:latin typeface="Bahnschrift Light SemiCondensed" pitchFamily="34" charset="0"/>
                      </a:endParaRPr>
                    </a:p>
                  </a:txBody>
                  <a:tcPr/>
                </a:tc>
                <a:tc>
                  <a:txBody>
                    <a:bodyPr/>
                    <a:lstStyle/>
                    <a:p>
                      <a:r>
                        <a:rPr lang="ru-RU" dirty="0" err="1" smtClean="0">
                          <a:latin typeface="Bahnschrift Light SemiCondensed" pitchFamily="34" charset="0"/>
                        </a:rPr>
                        <a:t>рнк</a:t>
                      </a:r>
                      <a:endParaRPr lang="ru-RU" dirty="0">
                        <a:latin typeface="Bahnschrift Light SemiCondensed"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latin typeface="Bahnschrift Light SemiCondensed" pitchFamily="34" charset="0"/>
                        </a:rPr>
                        <a:t>контакт с кровью, пищевой, </a:t>
                      </a:r>
                      <a:r>
                        <a:rPr lang="ru-RU" dirty="0" err="1" smtClean="0">
                          <a:latin typeface="Bahnschrift Light SemiCondensed" pitchFamily="34" charset="0"/>
                        </a:rPr>
                        <a:t>выделения,</a:t>
                      </a:r>
                      <a:r>
                        <a:rPr lang="ru-RU" sz="1800" b="0" i="0" kern="1200" dirty="0" err="1" smtClean="0">
                          <a:solidFill>
                            <a:schemeClr val="dk1"/>
                          </a:solidFill>
                          <a:latin typeface="Bahnschrift Light SemiCondensed" pitchFamily="34" charset="0"/>
                          <a:ea typeface="+mn-ea"/>
                          <a:cs typeface="+mn-cs"/>
                        </a:rPr>
                        <a:t>воздушно</a:t>
                      </a:r>
                      <a:r>
                        <a:rPr lang="ru-RU" sz="1800" b="0" i="0" kern="1200" dirty="0" smtClean="0">
                          <a:solidFill>
                            <a:schemeClr val="dk1"/>
                          </a:solidFill>
                          <a:latin typeface="Bahnschrift Light SemiCondensed" pitchFamily="34" charset="0"/>
                          <a:ea typeface="+mn-ea"/>
                          <a:cs typeface="+mn-cs"/>
                        </a:rPr>
                        <a:t>-капельный, через слизистые оболочки</a:t>
                      </a:r>
                      <a:endParaRPr lang="ru-RU" dirty="0" smtClean="0">
                        <a:latin typeface="Bahnschrift Light SemiCondensed" pitchFamily="34" charset="0"/>
                      </a:endParaRPr>
                    </a:p>
                    <a:p>
                      <a:endParaRPr lang="ru-RU" dirty="0">
                        <a:latin typeface="Bahnschrift Light SemiCondensed" pitchFamily="34" charset="0"/>
                      </a:endParaRPr>
                    </a:p>
                  </a:txBody>
                  <a:tcPr/>
                </a:tc>
                <a:tc>
                  <a:txBody>
                    <a:bodyPr/>
                    <a:lstStyle/>
                    <a:p>
                      <a:r>
                        <a:rPr lang="ru-RU" dirty="0" smtClean="0">
                          <a:latin typeface="Bahnschrift Light SemiCondensed" pitchFamily="34" charset="0"/>
                        </a:rPr>
                        <a:t>спиральный</a:t>
                      </a:r>
                      <a:endParaRPr lang="ru-RU" dirty="0">
                        <a:latin typeface="Bahnschrift Light SemiCondensed" pitchFamily="34" charset="0"/>
                      </a:endParaRPr>
                    </a:p>
                  </a:txBody>
                  <a:tcPr/>
                </a:tc>
                <a:tc>
                  <a:txBody>
                    <a:bodyPr/>
                    <a:lstStyle/>
                    <a:p>
                      <a:r>
                        <a:rPr lang="ru-RU" sz="1800" b="0" i="0" kern="1200" dirty="0" smtClean="0">
                          <a:solidFill>
                            <a:schemeClr val="dk1"/>
                          </a:solidFill>
                          <a:latin typeface="Bahnschrift Light SemiCondensed" pitchFamily="34" charset="0"/>
                          <a:ea typeface="+mn-ea"/>
                          <a:cs typeface="+mn-cs"/>
                        </a:rPr>
                        <a:t>80-100 нм</a:t>
                      </a:r>
                      <a:endParaRPr lang="ru-RU" dirty="0">
                        <a:latin typeface="Bahnschrift Light SemiCondensed" pitchFamily="34" charset="0"/>
                      </a:endParaRPr>
                    </a:p>
                  </a:txBody>
                  <a:tcPr/>
                </a:tc>
                <a:extLst>
                  <a:ext uri="{0D108BD9-81ED-4DB2-BD59-A6C34878D82A}">
                    <a16:rowId xmlns:a16="http://schemas.microsoft.com/office/drawing/2014/main" xmlns="" val="10001"/>
                  </a:ext>
                </a:extLst>
              </a:tr>
              <a:tr h="1099558">
                <a:tc>
                  <a:txBody>
                    <a:bodyPr/>
                    <a:lstStyle/>
                    <a:p>
                      <a:r>
                        <a:rPr lang="ru-RU" dirty="0" smtClean="0">
                          <a:solidFill>
                            <a:srgbClr val="002060"/>
                          </a:solidFill>
                          <a:latin typeface="Bahnschrift Light SemiCondensed" pitchFamily="34" charset="0"/>
                        </a:rPr>
                        <a:t>грипп</a:t>
                      </a:r>
                      <a:endParaRPr lang="ru-RU" dirty="0">
                        <a:solidFill>
                          <a:srgbClr val="002060"/>
                        </a:solidFill>
                        <a:latin typeface="Bahnschrift Light SemiCondensed" pitchFamily="34" charset="0"/>
                      </a:endParaRPr>
                    </a:p>
                  </a:txBody>
                  <a:tcPr/>
                </a:tc>
                <a:tc>
                  <a:txBody>
                    <a:bodyPr/>
                    <a:lstStyle/>
                    <a:p>
                      <a:r>
                        <a:rPr lang="ru-RU" dirty="0" err="1" smtClean="0">
                          <a:latin typeface="Bahnschrift Light SemiCondensed" pitchFamily="34" charset="0"/>
                        </a:rPr>
                        <a:t>рнк</a:t>
                      </a:r>
                      <a:endParaRPr lang="ru-RU" dirty="0">
                        <a:latin typeface="Bahnschrift Light SemiCondensed" pitchFamily="34" charset="0"/>
                      </a:endParaRPr>
                    </a:p>
                  </a:txBody>
                  <a:tcPr/>
                </a:tc>
                <a:tc>
                  <a:txBody>
                    <a:bodyPr/>
                    <a:lstStyle/>
                    <a:p>
                      <a:r>
                        <a:rPr lang="ru-RU" sz="1800" b="0" i="0" dirty="0" smtClean="0">
                          <a:solidFill>
                            <a:schemeClr val="bg1"/>
                          </a:solidFill>
                          <a:latin typeface="Bahnschrift Light SemiCondensed" pitchFamily="34" charset="0"/>
                        </a:rPr>
                        <a:t>воздушно-капельным, контактно</a:t>
                      </a:r>
                      <a:r>
                        <a:rPr lang="ru-RU" sz="1800" b="0" i="0" baseline="0" dirty="0" smtClean="0">
                          <a:solidFill>
                            <a:schemeClr val="bg1"/>
                          </a:solidFill>
                          <a:latin typeface="Bahnschrift Light SemiCondensed" pitchFamily="34" charset="0"/>
                        </a:rPr>
                        <a:t> бытовым</a:t>
                      </a:r>
                      <a:endParaRPr lang="ru-RU" dirty="0">
                        <a:latin typeface="Bahnschrift Light SemiCondensed" pitchFamily="34" charset="0"/>
                      </a:endParaRPr>
                    </a:p>
                  </a:txBody>
                  <a:tcPr/>
                </a:tc>
                <a:tc>
                  <a:txBody>
                    <a:bodyPr/>
                    <a:lstStyle/>
                    <a:p>
                      <a:r>
                        <a:rPr lang="ru-RU" sz="1800" dirty="0" smtClean="0">
                          <a:latin typeface="Bahnschrift Light SemiCondensed" pitchFamily="34" charset="0"/>
                        </a:rPr>
                        <a:t>овальный</a:t>
                      </a:r>
                      <a:endParaRPr lang="ru-RU" dirty="0">
                        <a:latin typeface="Bahnschrift Light SemiCondensed" pitchFamily="34" charset="0"/>
                      </a:endParaRPr>
                    </a:p>
                  </a:txBody>
                  <a:tcPr/>
                </a:tc>
                <a:tc>
                  <a:txBody>
                    <a:bodyPr/>
                    <a:lstStyle/>
                    <a:p>
                      <a:r>
                        <a:rPr lang="ru-RU" sz="1800" dirty="0" smtClean="0">
                          <a:latin typeface="Bahnschrift Light SemiCondensed" pitchFamily="34" charset="0"/>
                        </a:rPr>
                        <a:t>80-120 нм</a:t>
                      </a:r>
                      <a:endParaRPr lang="ru-RU" dirty="0">
                        <a:latin typeface="Bahnschrift Light SemiCondensed" pitchFamily="34" charset="0"/>
                      </a:endParaRPr>
                    </a:p>
                  </a:txBody>
                  <a:tcPr/>
                </a:tc>
                <a:extLst>
                  <a:ext uri="{0D108BD9-81ED-4DB2-BD59-A6C34878D82A}">
                    <a16:rowId xmlns:a16="http://schemas.microsoft.com/office/drawing/2014/main" xmlns="" val="10002"/>
                  </a:ext>
                </a:extLst>
              </a:tr>
              <a:tr h="1099558">
                <a:tc>
                  <a:txBody>
                    <a:bodyPr/>
                    <a:lstStyle/>
                    <a:p>
                      <a:r>
                        <a:rPr lang="ru-RU" dirty="0" smtClean="0">
                          <a:solidFill>
                            <a:srgbClr val="002060"/>
                          </a:solidFill>
                          <a:latin typeface="Bahnschrift Light SemiCondensed" pitchFamily="34" charset="0"/>
                        </a:rPr>
                        <a:t>ветрянка</a:t>
                      </a:r>
                      <a:endParaRPr lang="ru-RU" dirty="0">
                        <a:solidFill>
                          <a:srgbClr val="002060"/>
                        </a:solidFill>
                        <a:latin typeface="Bahnschrift Light SemiCondensed" pitchFamily="34" charset="0"/>
                      </a:endParaRPr>
                    </a:p>
                  </a:txBody>
                  <a:tcPr/>
                </a:tc>
                <a:tc>
                  <a:txBody>
                    <a:bodyPr/>
                    <a:lstStyle/>
                    <a:p>
                      <a:r>
                        <a:rPr lang="ru-RU" dirty="0" err="1" smtClean="0">
                          <a:latin typeface="Bahnschrift Light SemiCondensed" pitchFamily="34" charset="0"/>
                        </a:rPr>
                        <a:t>днк</a:t>
                      </a:r>
                      <a:endParaRPr lang="ru-RU" dirty="0">
                        <a:latin typeface="Bahnschrift Light SemiCondensed" pitchFamily="34" charset="0"/>
                      </a:endParaRPr>
                    </a:p>
                  </a:txBody>
                  <a:tcPr/>
                </a:tc>
                <a:tc>
                  <a:txBody>
                    <a:bodyPr/>
                    <a:lstStyle/>
                    <a:p>
                      <a:r>
                        <a:rPr lang="ru-RU" sz="1800" b="0" i="0" kern="1200" dirty="0" smtClean="0">
                          <a:solidFill>
                            <a:schemeClr val="dk1"/>
                          </a:solidFill>
                          <a:latin typeface="Bahnschrift Light SemiCondensed" pitchFamily="34" charset="0"/>
                          <a:ea typeface="+mn-ea"/>
                          <a:cs typeface="+mn-cs"/>
                        </a:rPr>
                        <a:t>воздушно-капельный</a:t>
                      </a:r>
                      <a:endParaRPr lang="ru-RU" dirty="0">
                        <a:latin typeface="Bahnschrift Light SemiCondensed" pitchFamily="34" charset="0"/>
                      </a:endParaRPr>
                    </a:p>
                  </a:txBody>
                  <a:tcPr/>
                </a:tc>
                <a:tc>
                  <a:txBody>
                    <a:bodyPr/>
                    <a:lstStyle/>
                    <a:p>
                      <a:endParaRPr lang="ru-RU" dirty="0">
                        <a:latin typeface="Bahnschrift Light SemiCondensed" pitchFamily="34" charset="0"/>
                      </a:endParaRPr>
                    </a:p>
                  </a:txBody>
                  <a:tcPr/>
                </a:tc>
                <a:tc>
                  <a:txBody>
                    <a:bodyPr/>
                    <a:lstStyle/>
                    <a:p>
                      <a:r>
                        <a:rPr lang="ru-RU" sz="1800" b="0" i="0" kern="1200" dirty="0" smtClean="0">
                          <a:solidFill>
                            <a:schemeClr val="dk1"/>
                          </a:solidFill>
                          <a:latin typeface="Bahnschrift Light SemiCondensed" pitchFamily="34" charset="0"/>
                          <a:ea typeface="+mn-ea"/>
                          <a:cs typeface="+mn-cs"/>
                        </a:rPr>
                        <a:t>от 150 до 200 нм</a:t>
                      </a:r>
                      <a:endParaRPr lang="ru-RU" dirty="0">
                        <a:latin typeface="Bahnschrift Light SemiCondensed" pitchFamily="34" charset="0"/>
                      </a:endParaRPr>
                    </a:p>
                  </a:txBody>
                  <a:tcPr/>
                </a:tc>
                <a:extLst>
                  <a:ext uri="{0D108BD9-81ED-4DB2-BD59-A6C34878D82A}">
                    <a16:rowId xmlns:a16="http://schemas.microsoft.com/office/drawing/2014/main" xmlns="" val="10003"/>
                  </a:ext>
                </a:extLst>
              </a:tr>
              <a:tr h="1099558">
                <a:tc>
                  <a:txBody>
                    <a:bodyPr/>
                    <a:lstStyle/>
                    <a:p>
                      <a:r>
                        <a:rPr lang="ru-RU" dirty="0" err="1" smtClean="0">
                          <a:solidFill>
                            <a:srgbClr val="002060"/>
                          </a:solidFill>
                          <a:latin typeface="Bahnschrift Light SemiCondensed" pitchFamily="34" charset="0"/>
                        </a:rPr>
                        <a:t>ротовирус</a:t>
                      </a:r>
                      <a:endParaRPr lang="ru-RU" dirty="0">
                        <a:solidFill>
                          <a:srgbClr val="002060"/>
                        </a:solidFill>
                        <a:latin typeface="Bahnschrift Light SemiCondensed" pitchFamily="34" charset="0"/>
                      </a:endParaRPr>
                    </a:p>
                  </a:txBody>
                  <a:tcPr/>
                </a:tc>
                <a:tc>
                  <a:txBody>
                    <a:bodyPr/>
                    <a:lstStyle/>
                    <a:p>
                      <a:r>
                        <a:rPr lang="ru-RU" dirty="0" err="1" smtClean="0">
                          <a:latin typeface="Bahnschrift Light SemiCondensed" pitchFamily="34" charset="0"/>
                        </a:rPr>
                        <a:t>рнк</a:t>
                      </a:r>
                      <a:endParaRPr lang="ru-RU" dirty="0">
                        <a:latin typeface="Bahnschrift Light SemiCondensed" pitchFamily="34" charset="0"/>
                      </a:endParaRPr>
                    </a:p>
                  </a:txBody>
                  <a:tcPr/>
                </a:tc>
                <a:tc>
                  <a:txBody>
                    <a:bodyPr/>
                    <a:lstStyle/>
                    <a:p>
                      <a:r>
                        <a:rPr lang="ru-RU" sz="1800" b="0" i="0" kern="1200" dirty="0" smtClean="0">
                          <a:solidFill>
                            <a:schemeClr val="dk1"/>
                          </a:solidFill>
                          <a:latin typeface="Bahnschrift Light SemiCondensed" pitchFamily="34" charset="0"/>
                          <a:ea typeface="+mn-ea"/>
                          <a:cs typeface="+mn-cs"/>
                        </a:rPr>
                        <a:t>воздушно-капельным путем. контактно-бытовым,</a:t>
                      </a:r>
                    </a:p>
                    <a:p>
                      <a:r>
                        <a:rPr lang="ru-RU" sz="1800" b="0" i="0" kern="1200" dirty="0" smtClean="0">
                          <a:solidFill>
                            <a:schemeClr val="dk1"/>
                          </a:solidFill>
                          <a:latin typeface="Bahnschrift Light SemiCondensed" pitchFamily="34" charset="0"/>
                          <a:ea typeface="+mn-ea"/>
                          <a:cs typeface="+mn-cs"/>
                        </a:rPr>
                        <a:t>пищевой</a:t>
                      </a:r>
                      <a:endParaRPr lang="ru-RU" dirty="0">
                        <a:latin typeface="Bahnschrift Light SemiCondensed" pitchFamily="34" charset="0"/>
                      </a:endParaRPr>
                    </a:p>
                  </a:txBody>
                  <a:tcPr/>
                </a:tc>
                <a:tc>
                  <a:txBody>
                    <a:bodyPr/>
                    <a:lstStyle/>
                    <a:p>
                      <a:r>
                        <a:rPr lang="ru-RU" dirty="0" err="1" smtClean="0">
                          <a:latin typeface="Bahnschrift Light SemiCondensed" pitchFamily="34" charset="0"/>
                        </a:rPr>
                        <a:t>безоболочный</a:t>
                      </a:r>
                      <a:endParaRPr lang="ru-RU" dirty="0">
                        <a:latin typeface="Bahnschrift Light SemiCondensed" pitchFamily="34" charset="0"/>
                      </a:endParaRPr>
                    </a:p>
                  </a:txBody>
                  <a:tcPr/>
                </a:tc>
                <a:tc>
                  <a:txBody>
                    <a:bodyPr/>
                    <a:lstStyle/>
                    <a:p>
                      <a:r>
                        <a:rPr lang="ru-RU" dirty="0" smtClean="0">
                          <a:latin typeface="Bahnschrift Light SemiCondensed" pitchFamily="34" charset="0"/>
                        </a:rPr>
                        <a:t>65-75нм</a:t>
                      </a:r>
                      <a:endParaRPr lang="ru-RU" dirty="0">
                        <a:latin typeface="Bahnschrift Light SemiCondensed" pitchFamily="34" charset="0"/>
                      </a:endParaRPr>
                    </a:p>
                  </a:txBody>
                  <a:tcPr/>
                </a:tc>
                <a:extLst>
                  <a:ext uri="{0D108BD9-81ED-4DB2-BD59-A6C34878D82A}">
                    <a16:rowId xmlns:a16="http://schemas.microsoft.com/office/drawing/2014/main" xmlns="" val="10004"/>
                  </a:ext>
                </a:extLst>
              </a:tr>
              <a:tr h="1099558">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dirty="0"/>
                    </a:p>
                  </a:txBody>
                  <a:tcPr/>
                </a:tc>
                <a:extLst>
                  <a:ext uri="{0D108BD9-81ED-4DB2-BD59-A6C34878D82A}">
                    <a16:rowId xmlns:a16="http://schemas.microsoft.com/office/drawing/2014/main" xmlns="" val="10005"/>
                  </a:ext>
                </a:extLst>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556792"/>
            <a:ext cx="7920880" cy="830997"/>
          </a:xfrm>
          <a:prstGeom prst="rect">
            <a:avLst/>
          </a:prstGeom>
          <a:noFill/>
        </p:spPr>
        <p:txBody>
          <a:bodyPr wrap="square" rtlCol="0">
            <a:spAutoFit/>
          </a:bodyPr>
          <a:lstStyle/>
          <a:p>
            <a:pPr algn="ctr"/>
            <a:r>
              <a:rPr lang="ru-RU" sz="4800" dirty="0" smtClean="0"/>
              <a:t>Спасибо за внимание</a:t>
            </a:r>
            <a:endParaRPr lang="ru-RU" sz="4800" dirty="0"/>
          </a:p>
        </p:txBody>
      </p:sp>
    </p:spTree>
    <p:extLst>
      <p:ext uri="{BB962C8B-B14F-4D97-AF65-F5344CB8AC3E}">
        <p14:creationId xmlns:p14="http://schemas.microsoft.com/office/powerpoint/2010/main" val="1421928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Условие задачи</a:t>
            </a:r>
            <a:endParaRPr lang="ru-RU" dirty="0"/>
          </a:p>
        </p:txBody>
      </p:sp>
      <p:sp>
        <p:nvSpPr>
          <p:cNvPr id="3" name="Содержимое 2"/>
          <p:cNvSpPr>
            <a:spLocks noGrp="1"/>
          </p:cNvSpPr>
          <p:nvPr>
            <p:ph idx="1"/>
          </p:nvPr>
        </p:nvSpPr>
        <p:spPr>
          <a:xfrm>
            <a:off x="827700" y="1628801"/>
            <a:ext cx="7344700" cy="4619606"/>
          </a:xfrm>
        </p:spPr>
        <p:txBody>
          <a:bodyPr>
            <a:normAutofit/>
          </a:bodyPr>
          <a:lstStyle/>
          <a:p>
            <a:r>
              <a:rPr lang="ru-RU" sz="2000" b="1" dirty="0" smtClean="0"/>
              <a:t>Выделяют шесть основных путей передачи вирусных инфекций: воздушно-капельный, пищевой, половой, кожный, гемотрансфузионный и вертикальный. Очевидно, что многие вирусы могут передаваться несколькими из этих путей одновременно, но с разной эффективностью. Какие особенности вирусов оказывают ключевое влияние на эффективность передачи тем или иным путем? Предложите модель вируса, который может эффективно использовать наибольшее количество путей передачи одновременно. Почему возникновение такого вируса в ходе эволюции будет затруднено?</a:t>
            </a:r>
            <a:br>
              <a:rPr lang="ru-RU" sz="2000" b="1" dirty="0" smtClean="0"/>
            </a:br>
            <a:endParaRPr lang="ru-RU" sz="20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42214" y="548680"/>
            <a:ext cx="6711654" cy="4195481"/>
          </a:xfrm>
        </p:spPr>
        <p:txBody>
          <a:bodyPr>
            <a:normAutofit/>
          </a:bodyPr>
          <a:lstStyle/>
          <a:p>
            <a:pPr marL="0" indent="0">
              <a:buNone/>
            </a:pPr>
            <a:r>
              <a:rPr lang="ru-RU" sz="2000" b="1" dirty="0" smtClean="0"/>
              <a:t>Вирус</a:t>
            </a:r>
            <a:r>
              <a:rPr lang="ru-RU" sz="2000" dirty="0" smtClean="0"/>
              <a:t> (от лат. </a:t>
            </a:r>
            <a:r>
              <a:rPr lang="ru-RU" sz="2000" dirty="0" err="1" smtClean="0"/>
              <a:t>virus</a:t>
            </a:r>
            <a:r>
              <a:rPr lang="ru-RU" sz="2000" dirty="0" smtClean="0"/>
              <a:t> — яд) — простейшая форма жизни, микроскопическая частица, представляющая собой молекулы нуклеиновых кислот (ДНК или РНК), заключенные в белковую оболочку (</a:t>
            </a:r>
            <a:r>
              <a:rPr lang="ru-RU" sz="2000" dirty="0" err="1" smtClean="0"/>
              <a:t>капсид</a:t>
            </a:r>
            <a:r>
              <a:rPr lang="ru-RU" sz="2000" dirty="0" smtClean="0"/>
              <a:t>) и </a:t>
            </a:r>
            <a:r>
              <a:rPr lang="ru-RU" sz="2400" dirty="0" smtClean="0"/>
              <a:t>способные</a:t>
            </a:r>
            <a:r>
              <a:rPr lang="ru-RU" sz="2000" dirty="0" smtClean="0"/>
              <a:t> инфицировать живые организмы.</a:t>
            </a:r>
            <a:endParaRPr lang="ru-RU" sz="2000" dirty="0"/>
          </a:p>
        </p:txBody>
      </p:sp>
      <p:pic>
        <p:nvPicPr>
          <p:cNvPr id="5126" name="Picture 6" descr="https://catherineasquithgallery.com/uploads/posts/2021-02/1613460679_38-p-fon-dlya-prezentatsii-pro-virusi-49.jpg"/>
          <p:cNvPicPr>
            <a:picLocks noChangeAspect="1" noChangeArrowheads="1"/>
          </p:cNvPicPr>
          <p:nvPr/>
        </p:nvPicPr>
        <p:blipFill>
          <a:blip r:embed="rId2" cstate="print"/>
          <a:srcRect/>
          <a:stretch>
            <a:fillRect/>
          </a:stretch>
        </p:blipFill>
        <p:spPr bwMode="auto">
          <a:xfrm>
            <a:off x="591918" y="2852936"/>
            <a:ext cx="6860402" cy="365148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73936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http://rudocs.exdat.com/pars_docs/tw_refs/125/124900/124900_html_m50a08e0d.png"/>
          <p:cNvPicPr>
            <a:picLocks noChangeAspect="1" noChangeArrowheads="1"/>
          </p:cNvPicPr>
          <p:nvPr/>
        </p:nvPicPr>
        <p:blipFill>
          <a:blip r:embed="rId2" cstate="print"/>
          <a:srcRect/>
          <a:stretch>
            <a:fillRect/>
          </a:stretch>
        </p:blipFill>
        <p:spPr bwMode="auto">
          <a:xfrm>
            <a:off x="0" y="-1"/>
            <a:ext cx="5004048" cy="6858001"/>
          </a:xfrm>
          <a:prstGeom prst="rect">
            <a:avLst/>
          </a:prstGeom>
          <a:noFill/>
        </p:spPr>
      </p:pic>
      <p:pic>
        <p:nvPicPr>
          <p:cNvPr id="3" name="Picture 7" descr="https://8-sotok.ru/wp-content/uploads/virus-tabachnoj-mozaiki-foto-img14.jpg"/>
          <p:cNvPicPr>
            <a:picLocks noChangeAspect="1" noChangeArrowheads="1"/>
          </p:cNvPicPr>
          <p:nvPr/>
        </p:nvPicPr>
        <p:blipFill>
          <a:blip r:embed="rId3" cstate="print"/>
          <a:srcRect/>
          <a:stretch>
            <a:fillRect/>
          </a:stretch>
        </p:blipFill>
        <p:spPr bwMode="auto">
          <a:xfrm>
            <a:off x="5004047" y="0"/>
            <a:ext cx="4187957" cy="3140968"/>
          </a:xfrm>
          <a:prstGeom prst="rect">
            <a:avLst/>
          </a:prstGeom>
          <a:noFill/>
        </p:spPr>
      </p:pic>
      <p:sp>
        <p:nvSpPr>
          <p:cNvPr id="4" name="Прямоугольник 3"/>
          <p:cNvSpPr/>
          <p:nvPr/>
        </p:nvSpPr>
        <p:spPr>
          <a:xfrm>
            <a:off x="5148064" y="3501008"/>
            <a:ext cx="3995936" cy="1200329"/>
          </a:xfrm>
          <a:prstGeom prst="rect">
            <a:avLst/>
          </a:prstGeom>
        </p:spPr>
        <p:txBody>
          <a:bodyPr wrap="square">
            <a:spAutoFit/>
          </a:bodyPr>
          <a:lstStyle/>
          <a:p>
            <a:pPr algn="ctr"/>
            <a:r>
              <a:rPr lang="ru-RU" dirty="0" smtClean="0">
                <a:solidFill>
                  <a:srgbClr val="FFFF00"/>
                </a:solidFill>
              </a:rPr>
              <a:t>1892 году русский микробиолог </a:t>
            </a:r>
            <a:r>
              <a:rPr lang="ru-RU" b="1" dirty="0" smtClean="0">
                <a:solidFill>
                  <a:srgbClr val="FFFF00"/>
                </a:solidFill>
              </a:rPr>
              <a:t>Дмитрий</a:t>
            </a:r>
            <a:r>
              <a:rPr lang="ru-RU" dirty="0" smtClean="0">
                <a:solidFill>
                  <a:srgbClr val="FFFF00"/>
                </a:solidFill>
              </a:rPr>
              <a:t> Иосифович </a:t>
            </a:r>
          </a:p>
          <a:p>
            <a:pPr algn="ctr"/>
            <a:r>
              <a:rPr lang="ru-RU" b="1" dirty="0" smtClean="0">
                <a:solidFill>
                  <a:srgbClr val="FFFF00"/>
                </a:solidFill>
              </a:rPr>
              <a:t>Ивановский</a:t>
            </a:r>
            <a:r>
              <a:rPr lang="ru-RU" dirty="0" smtClean="0">
                <a:solidFill>
                  <a:srgbClr val="FFFF00"/>
                </a:solidFill>
              </a:rPr>
              <a:t> </a:t>
            </a:r>
            <a:endParaRPr lang="ru-RU" sz="8800" dirty="0">
              <a:ln w="10160">
                <a:solidFill>
                  <a:schemeClr val="accent1"/>
                </a:solidFill>
                <a:prstDash val="solid"/>
              </a:ln>
              <a:solidFill>
                <a:srgbClr val="FFFF00"/>
              </a:solidFill>
              <a:effectLst>
                <a:outerShdw blurRad="38100" dist="32000" dir="540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https://present5.com/presentation/390ce9213d38293d09996c20e999fa8b/image-12.jp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Bookman Old Style" pitchFamily="18" charset="0"/>
              </a:rPr>
              <a:t>Пути попадания вируса и зависимость их строения</a:t>
            </a:r>
            <a:endParaRPr lang="ru-RU" dirty="0">
              <a:latin typeface="Bookman Old Style" pitchFamily="18" charset="0"/>
            </a:endParaRPr>
          </a:p>
        </p:txBody>
      </p:sp>
      <p:sp>
        <p:nvSpPr>
          <p:cNvPr id="3" name="Содержимое 2"/>
          <p:cNvSpPr>
            <a:spLocks noGrp="1"/>
          </p:cNvSpPr>
          <p:nvPr>
            <p:ph idx="1"/>
          </p:nvPr>
        </p:nvSpPr>
        <p:spPr>
          <a:xfrm>
            <a:off x="827700" y="1853249"/>
            <a:ext cx="7560724" cy="4395158"/>
          </a:xfrm>
        </p:spPr>
        <p:txBody>
          <a:bodyPr>
            <a:normAutofit fontScale="77500" lnSpcReduction="20000"/>
          </a:bodyPr>
          <a:lstStyle/>
          <a:p>
            <a:pPr marL="514350" indent="-514350" algn="ctr">
              <a:buNone/>
            </a:pPr>
            <a:r>
              <a:rPr lang="ru-RU" sz="2600" b="1" dirty="0" smtClean="0"/>
              <a:t>Как вирус попадает в организм?</a:t>
            </a:r>
          </a:p>
          <a:p>
            <a:pPr marL="514350" indent="-514350" algn="ctr">
              <a:buNone/>
            </a:pPr>
            <a:r>
              <a:rPr lang="ru-RU" sz="2600" i="1" dirty="0" smtClean="0"/>
              <a:t> Вирусная инфекция начинается тогда, когда он проникает внутрь хозяина, а именно:</a:t>
            </a:r>
          </a:p>
          <a:p>
            <a:r>
              <a:rPr lang="ru-RU" sz="2600" dirty="0" smtClean="0"/>
              <a:t> через физические повреждения </a:t>
            </a:r>
          </a:p>
          <a:p>
            <a:r>
              <a:rPr lang="ru-RU" sz="2600" dirty="0" smtClean="0"/>
              <a:t> путём направленного впрыскивания </a:t>
            </a:r>
            <a:endParaRPr lang="ru-RU" sz="2600" dirty="0" smtClean="0"/>
          </a:p>
          <a:p>
            <a:r>
              <a:rPr lang="ru-RU" sz="2600" dirty="0" smtClean="0"/>
              <a:t>на</a:t>
            </a:r>
            <a:r>
              <a:rPr lang="ru-RU" sz="2600" dirty="0" smtClean="0"/>
              <a:t>правленного </a:t>
            </a:r>
            <a:r>
              <a:rPr lang="ru-RU" sz="2600" dirty="0" smtClean="0"/>
              <a:t>поражения отдельной </a:t>
            </a:r>
            <a:r>
              <a:rPr lang="ru-RU" sz="2600" dirty="0" smtClean="0"/>
              <a:t>поверхности</a:t>
            </a:r>
            <a:endParaRPr lang="ru-RU" sz="2600" dirty="0" smtClean="0"/>
          </a:p>
          <a:p>
            <a:r>
              <a:rPr lang="ru-RU" sz="2600" dirty="0" smtClean="0"/>
              <a:t>Пищевой </a:t>
            </a:r>
            <a:r>
              <a:rPr lang="ru-RU" sz="2600" dirty="0" smtClean="0"/>
              <a:t> </a:t>
            </a:r>
            <a:endParaRPr lang="ru-RU" sz="2600" dirty="0" smtClean="0"/>
          </a:p>
          <a:p>
            <a:pPr algn="ctr">
              <a:buNone/>
            </a:pPr>
            <a:r>
              <a:rPr lang="ru-RU" sz="2600" b="1" dirty="0" smtClean="0"/>
              <a:t>В зависимости от вида вируса, он может быть прикреплен:</a:t>
            </a:r>
          </a:p>
          <a:p>
            <a:r>
              <a:rPr lang="ru-RU" sz="2600" dirty="0" smtClean="0"/>
              <a:t> к эпителию слизистых </a:t>
            </a:r>
            <a:r>
              <a:rPr lang="ru-RU" sz="2600" dirty="0" smtClean="0"/>
              <a:t>оболочек</a:t>
            </a:r>
            <a:endParaRPr lang="ru-RU" sz="2600" dirty="0" smtClean="0"/>
          </a:p>
          <a:p>
            <a:r>
              <a:rPr lang="ru-RU" sz="2600" dirty="0" smtClean="0"/>
              <a:t> к нервной ткани </a:t>
            </a:r>
            <a:endParaRPr lang="ru-RU" sz="2600" dirty="0"/>
          </a:p>
          <a:p>
            <a:r>
              <a:rPr lang="ru-RU" sz="2600" dirty="0" smtClean="0"/>
              <a:t>к </a:t>
            </a:r>
            <a:r>
              <a:rPr lang="ru-RU" sz="2600" dirty="0" smtClean="0"/>
              <a:t>иммунным </a:t>
            </a:r>
            <a:r>
              <a:rPr lang="ru-RU" sz="2600" dirty="0" smtClean="0"/>
              <a:t>клеткам</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Типы симметрии</a:t>
            </a:r>
            <a:endParaRPr lang="ru-RU" dirty="0"/>
          </a:p>
        </p:txBody>
      </p:sp>
      <p:sp>
        <p:nvSpPr>
          <p:cNvPr id="3" name="Содержимое 2"/>
          <p:cNvSpPr>
            <a:spLocks noGrp="1"/>
          </p:cNvSpPr>
          <p:nvPr>
            <p:ph sz="half" idx="1"/>
          </p:nvPr>
        </p:nvSpPr>
        <p:spPr>
          <a:xfrm>
            <a:off x="179512" y="1124744"/>
            <a:ext cx="4316288" cy="4525963"/>
          </a:xfrm>
        </p:spPr>
        <p:txBody>
          <a:bodyPr>
            <a:normAutofit/>
          </a:bodyPr>
          <a:lstStyle/>
          <a:p>
            <a:r>
              <a:rPr lang="ru-RU" b="1" dirty="0" smtClean="0"/>
              <a:t>Спиральная</a:t>
            </a:r>
          </a:p>
          <a:p>
            <a:r>
              <a:rPr lang="ru-RU" b="1" dirty="0" smtClean="0"/>
              <a:t>Кубическая (</a:t>
            </a:r>
            <a:r>
              <a:rPr lang="ru-RU" b="1" dirty="0" err="1" smtClean="0"/>
              <a:t>икосаэндрическая</a:t>
            </a:r>
            <a:r>
              <a:rPr lang="ru-RU" b="1" dirty="0" smtClean="0"/>
              <a:t>)</a:t>
            </a:r>
          </a:p>
          <a:p>
            <a:r>
              <a:rPr lang="ru-RU" b="1" dirty="0" smtClean="0"/>
              <a:t>Комбинированный (сложный) тип симметрии</a:t>
            </a:r>
            <a:endParaRPr lang="ru-RU" b="1" dirty="0"/>
          </a:p>
        </p:txBody>
      </p:sp>
      <p:pic>
        <p:nvPicPr>
          <p:cNvPr id="22530" name="Picture 2"/>
          <p:cNvPicPr>
            <a:picLocks noGrp="1" noChangeAspect="1" noChangeArrowheads="1"/>
          </p:cNvPicPr>
          <p:nvPr>
            <p:ph sz="half" idx="2"/>
          </p:nvPr>
        </p:nvPicPr>
        <p:blipFill>
          <a:blip r:embed="rId2" cstate="print"/>
          <a:srcRect/>
          <a:stretch>
            <a:fillRect/>
          </a:stretch>
        </p:blipFill>
        <p:spPr bwMode="auto">
          <a:xfrm>
            <a:off x="3347864" y="2636912"/>
            <a:ext cx="5472608" cy="4104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778098"/>
          </a:xfrm>
        </p:spPr>
        <p:txBody>
          <a:bodyPr/>
          <a:lstStyle/>
          <a:p>
            <a:pPr algn="ctr"/>
            <a:r>
              <a:rPr lang="ru-RU" dirty="0" err="1" smtClean="0"/>
              <a:t>Супервирус</a:t>
            </a:r>
            <a:endParaRPr lang="ru-RU" dirty="0"/>
          </a:p>
        </p:txBody>
      </p:sp>
      <p:pic>
        <p:nvPicPr>
          <p:cNvPr id="5" name="Объект 4"/>
          <p:cNvPicPr>
            <a:picLocks noGrp="1" noChangeAspect="1"/>
          </p:cNvPicPr>
          <p:nvPr>
            <p:ph sz="half" idx="1"/>
          </p:nvPr>
        </p:nvPicPr>
        <p:blipFill rotWithShape="1">
          <a:blip r:embed="rId2"/>
          <a:srcRect t="13918" r="11676"/>
          <a:stretch/>
        </p:blipFill>
        <p:spPr>
          <a:xfrm>
            <a:off x="1907704" y="1268760"/>
            <a:ext cx="4897040" cy="4897101"/>
          </a:xfrm>
          <a:prstGeom prst="rect">
            <a:avLst/>
          </a:prstGeom>
        </p:spPr>
      </p:pic>
    </p:spTree>
    <p:extLst>
      <p:ext uri="{BB962C8B-B14F-4D97-AF65-F5344CB8AC3E}">
        <p14:creationId xmlns:p14="http://schemas.microsoft.com/office/powerpoint/2010/main" val="3969133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6" name="AutoShape 12" descr="https://zdorovieinform.ru/wp-content/uploads/2021/12/Virus-gepatita-A-768x50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8" name="AutoShape 14" descr="https://zdorovieinform.ru/wp-content/uploads/2021/12/Virus-gepatita-A-768x50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1519" name="Picture 15"/>
          <p:cNvPicPr>
            <a:picLocks noChangeAspect="1" noChangeArrowheads="1"/>
          </p:cNvPicPr>
          <p:nvPr/>
        </p:nvPicPr>
        <p:blipFill>
          <a:blip r:embed="rId2" cstate="print"/>
          <a:srcRect/>
          <a:stretch>
            <a:fillRect/>
          </a:stretch>
        </p:blipFill>
        <p:spPr bwMode="auto">
          <a:xfrm>
            <a:off x="251519" y="188640"/>
            <a:ext cx="4128647" cy="2736304"/>
          </a:xfrm>
          <a:prstGeom prst="rect">
            <a:avLst/>
          </a:prstGeom>
          <a:noFill/>
          <a:ln w="9525">
            <a:noFill/>
            <a:miter lim="800000"/>
            <a:headEnd/>
            <a:tailEnd/>
          </a:ln>
        </p:spPr>
      </p:pic>
      <p:pic>
        <p:nvPicPr>
          <p:cNvPr id="21521" name="Picture 17" descr="https://img-fotki.yandex.ru/get/4601/xsi-666.d1/0_3c267_11d8a7_XL.jpg"/>
          <p:cNvPicPr>
            <a:picLocks noChangeAspect="1" noChangeArrowheads="1"/>
          </p:cNvPicPr>
          <p:nvPr/>
        </p:nvPicPr>
        <p:blipFill>
          <a:blip r:embed="rId3" cstate="print"/>
          <a:srcRect/>
          <a:stretch>
            <a:fillRect/>
          </a:stretch>
        </p:blipFill>
        <p:spPr bwMode="auto">
          <a:xfrm>
            <a:off x="4788024" y="116632"/>
            <a:ext cx="3744416" cy="3744416"/>
          </a:xfrm>
          <a:prstGeom prst="rect">
            <a:avLst/>
          </a:prstGeom>
          <a:noFill/>
        </p:spPr>
      </p:pic>
      <p:pic>
        <p:nvPicPr>
          <p:cNvPr id="21523" name="Picture 19" descr="https://pointsdevue.com/sites/default/files/sars-cov-2_virus.jpg"/>
          <p:cNvPicPr>
            <a:picLocks noChangeAspect="1" noChangeArrowheads="1"/>
          </p:cNvPicPr>
          <p:nvPr/>
        </p:nvPicPr>
        <p:blipFill>
          <a:blip r:embed="rId4" cstate="print"/>
          <a:srcRect/>
          <a:stretch>
            <a:fillRect/>
          </a:stretch>
        </p:blipFill>
        <p:spPr bwMode="auto">
          <a:xfrm>
            <a:off x="0" y="3284985"/>
            <a:ext cx="5325392" cy="2808312"/>
          </a:xfrm>
          <a:prstGeom prst="rect">
            <a:avLst/>
          </a:prstGeom>
          <a:noFill/>
        </p:spPr>
      </p:pic>
      <p:pic>
        <p:nvPicPr>
          <p:cNvPr id="7170" name="Picture 2" descr="http://ic.pics.livejournal.com/nikitskij/31749522/305667/305667_1000.jpg"/>
          <p:cNvPicPr>
            <a:picLocks noChangeAspect="1" noChangeArrowheads="1"/>
          </p:cNvPicPr>
          <p:nvPr/>
        </p:nvPicPr>
        <p:blipFill>
          <a:blip r:embed="rId5" cstate="print"/>
          <a:srcRect/>
          <a:stretch>
            <a:fillRect/>
          </a:stretch>
        </p:blipFill>
        <p:spPr bwMode="auto">
          <a:xfrm>
            <a:off x="4283968" y="3717032"/>
            <a:ext cx="3993837" cy="290751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519"/>
                                        </p:tgtEl>
                                        <p:attrNameLst>
                                          <p:attrName>style.visibility</p:attrName>
                                        </p:attrNameLst>
                                      </p:cBhvr>
                                      <p:to>
                                        <p:strVal val="visible"/>
                                      </p:to>
                                    </p:set>
                                    <p:animEffect transition="in" filter="wipe(down)">
                                      <p:cBhvr>
                                        <p:cTn id="7" dur="500"/>
                                        <p:tgtEl>
                                          <p:spTgt spid="215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521"/>
                                        </p:tgtEl>
                                        <p:attrNameLst>
                                          <p:attrName>style.visibility</p:attrName>
                                        </p:attrNameLst>
                                      </p:cBhvr>
                                      <p:to>
                                        <p:strVal val="visible"/>
                                      </p:to>
                                    </p:set>
                                    <p:animEffect transition="in" filter="wipe(down)">
                                      <p:cBhvr>
                                        <p:cTn id="12" dur="500"/>
                                        <p:tgtEl>
                                          <p:spTgt spid="2152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523"/>
                                        </p:tgtEl>
                                        <p:attrNameLst>
                                          <p:attrName>style.visibility</p:attrName>
                                        </p:attrNameLst>
                                      </p:cBhvr>
                                      <p:to>
                                        <p:strVal val="visible"/>
                                      </p:to>
                                    </p:set>
                                    <p:anim calcmode="lin" valueType="num">
                                      <p:cBhvr additive="base">
                                        <p:cTn id="17" dur="500" fill="hold"/>
                                        <p:tgtEl>
                                          <p:spTgt spid="21523"/>
                                        </p:tgtEl>
                                        <p:attrNameLst>
                                          <p:attrName>ppt_x</p:attrName>
                                        </p:attrNameLst>
                                      </p:cBhvr>
                                      <p:tavLst>
                                        <p:tav tm="0">
                                          <p:val>
                                            <p:strVal val="#ppt_x"/>
                                          </p:val>
                                        </p:tav>
                                        <p:tav tm="100000">
                                          <p:val>
                                            <p:strVal val="#ppt_x"/>
                                          </p:val>
                                        </p:tav>
                                      </p:tavLst>
                                    </p:anim>
                                    <p:anim calcmode="lin" valueType="num">
                                      <p:cBhvr additive="base">
                                        <p:cTn id="18" dur="500" fill="hold"/>
                                        <p:tgtEl>
                                          <p:spTgt spid="2152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170"/>
                                        </p:tgtEl>
                                        <p:attrNameLst>
                                          <p:attrName>style.visibility</p:attrName>
                                        </p:attrNameLst>
                                      </p:cBhvr>
                                      <p:to>
                                        <p:strVal val="visible"/>
                                      </p:to>
                                    </p:set>
                                    <p:animEffect transition="in" filter="wipe(down)">
                                      <p:cBhvr>
                                        <p:cTn id="23"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Ион">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2584</TotalTime>
  <Words>330</Words>
  <Application>Microsoft Office PowerPoint</Application>
  <PresentationFormat>Экран (4:3)</PresentationFormat>
  <Paragraphs>94</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Ион</vt:lpstr>
      <vt:lpstr>Презентация PowerPoint</vt:lpstr>
      <vt:lpstr>Условие задачи</vt:lpstr>
      <vt:lpstr>Презентация PowerPoint</vt:lpstr>
      <vt:lpstr>Презентация PowerPoint</vt:lpstr>
      <vt:lpstr>Презентация PowerPoint</vt:lpstr>
      <vt:lpstr>Пути попадания вируса и зависимость их строения</vt:lpstr>
      <vt:lpstr>Типы симметрии</vt:lpstr>
      <vt:lpstr>Супервирус</vt:lpstr>
      <vt:lpstr>Презентация PowerPoint</vt:lpstr>
      <vt:lpstr>Презентация PowerPoint</vt:lpstr>
      <vt:lpstr>Отличие вирусов с днк и рнк по проникновению</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Darja KOMP</dc:creator>
  <cp:lastModifiedBy>215</cp:lastModifiedBy>
  <cp:revision>28</cp:revision>
  <dcterms:created xsi:type="dcterms:W3CDTF">2022-10-03T14:53:09Z</dcterms:created>
  <dcterms:modified xsi:type="dcterms:W3CDTF">2022-11-11T07:12:24Z</dcterms:modified>
</cp:coreProperties>
</file>