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8" r:id="rId14"/>
    <p:sldId id="267" r:id="rId15"/>
    <p:sldId id="269" r:id="rId16"/>
    <p:sldId id="271" r:id="rId17"/>
    <p:sldId id="266" r:id="rId18"/>
    <p:sldId id="25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17.02.2017</a:t>
            </a:fld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984776" cy="255014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atin typeface="Times New Roman"/>
                <a:ea typeface="Calibri"/>
              </a:rPr>
              <a:t>Мастер-класс</a:t>
            </a:r>
            <a:br>
              <a:rPr lang="ru-RU" sz="3600" b="1" dirty="0" smtClean="0">
                <a:latin typeface="Times New Roman"/>
                <a:ea typeface="Calibri"/>
              </a:rPr>
            </a:br>
            <a:r>
              <a:rPr lang="ru-RU" sz="3600" b="1" dirty="0" smtClean="0">
                <a:latin typeface="Times New Roman"/>
                <a:ea typeface="Calibri"/>
              </a:rPr>
              <a:t>«Работа в малой группе при изучении темы Лишайники </a:t>
            </a:r>
            <a:r>
              <a:rPr lang="ru-RU" sz="3600" b="1" dirty="0">
                <a:latin typeface="Times New Roman"/>
                <a:ea typeface="Calibri"/>
              </a:rPr>
              <a:t>– удивительные </a:t>
            </a:r>
            <a:r>
              <a:rPr lang="ru-RU" sz="3600" b="1" dirty="0" smtClean="0">
                <a:latin typeface="Times New Roman"/>
                <a:ea typeface="Calibri"/>
              </a:rPr>
              <a:t>организмы»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66124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биологии МБОУ СОШ 13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Копейкина Светлана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Планируемые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Метапредметные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Регулятивные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бучающийся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сможет: ставить цель деятельности на основе определенной проблемы и существующих возможностей;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формулировать учебные задачи как шаги достижения поставленной цели деятельности;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определять необходимые действие(я) в соответствии с учебной и познавательной задачей и составлять алгоритм их выполнения;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обосновывать и осуществлять выбор наиболее эффективных способов решения учебных и познавательных задач;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определять потенциальные затруднения при решении учебной и познавательной задачи и находить средства для их устранения;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Планируемые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1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Метапредметные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Познавательные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выстраивать логическую цепочку, состоящую из ключевого слова и соподчиненных ему слов;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строить рассуждение от общих закономерностей к частным явлениям и от частных явлений к общим закономерностям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излагать полученную информацию, интерпретируя ее в контексте решаемой задачи;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определять логические связи между предметами и/или явлениями, обозначать данные логические связи с помощью знаков в схеме;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создавать абстрактный или реальный образ предмета и/или явления;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строить модель/схему на основе условий задачи и/или способа ее решения;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находить в тексте требуемую информацию (в соответствии с целями своей деятельности);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ориентироваться в содержании текста, понимать целостный смысл текста, структурировать текст;</a:t>
            </a:r>
          </a:p>
        </p:txBody>
      </p:sp>
    </p:spTree>
    <p:extLst>
      <p:ext uri="{BB962C8B-B14F-4D97-AF65-F5344CB8AC3E}">
        <p14:creationId xmlns:p14="http://schemas.microsoft.com/office/powerpoint/2010/main" val="1728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Планируемые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Метапредметные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Коммуникативные: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определять возможные роли в совместной деятельности;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играть определенную роль в совместной деятельности;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принимать позицию собеседника, понимая позицию другого, различать в его речи: мнение (точку зрения), доказательство (аргументы), факты; гипотезы, аксиомы, теории;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определять свои действия и действия партнера, которые способствовали или препятствовали продуктивной коммуникации;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строить позитивные отношения в процессе учебной и познавательной деятельности;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корректно и аргументированно отстаивать свою точку зрения, в дискуссии уметь выдвигать контраргументы, перефразировать свою мысль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договариваться о правилах и вопросах для обсуждения в соответствии с поставленной перед группой задачей;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организовывать учебное взаимодействие в группе (определять общие цели, распределять роли, договариваться друг с другом и т. д.);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соблюдать нормы публичной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речи;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принимать решение в ходе диалога и согласовывать его с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собеседником</a:t>
            </a:r>
            <a:r>
              <a:rPr lang="ru-RU" sz="1600" dirty="0"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Планируемые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Предметные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описывать биологические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объекты;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выделять существенные признаки лишайников и процессов, характерных для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них;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раскрывать роль лишайников в природе и жизни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человека.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5114"/>
            <a:ext cx="2441848" cy="18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9851" r="7910" b="3731"/>
          <a:stretch/>
        </p:blipFill>
        <p:spPr bwMode="auto">
          <a:xfrm>
            <a:off x="3491880" y="4480774"/>
            <a:ext cx="2631159" cy="17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92760"/>
            <a:ext cx="2407635" cy="18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marL="342900" lvl="0" indent="-228600">
              <a:lnSpc>
                <a:spcPct val="115000"/>
              </a:lnSpc>
              <a:spcBef>
                <a:spcPct val="20000"/>
              </a:spcBef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40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sz="40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оценки</a:t>
            </a:r>
            <a:r>
              <a:rPr lang="ru-RU" sz="40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Отметка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«отлично»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задание выполнено полностью, работа представлена аудитории, ответы на вопросы даны.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	Отметка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«хорошо»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задание выполнено полностью, работа представлена аудитории, даны не все ответы на вопросы.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	Отместка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«удовлетворительно»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при выполнении задания допущены ошибки, представление работы не полное, ответы на вопросы не даны или даны не полностью. 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5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7062" y="260648"/>
            <a:ext cx="4678288" cy="8665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Название слайда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25280" y="3634656"/>
            <a:ext cx="42672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2. </a:t>
            </a:r>
            <a:r>
              <a:rPr lang="ru-RU" b="1" dirty="0" smtClean="0">
                <a:solidFill>
                  <a:srgbClr val="D7181F"/>
                </a:solidFill>
              </a:rPr>
              <a:t>Краткая характеристика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25280" y="2196381"/>
            <a:ext cx="42672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1. </a:t>
            </a:r>
            <a:r>
              <a:rPr lang="ru-RU" b="1" dirty="0" smtClean="0">
                <a:solidFill>
                  <a:srgbClr val="D7181F"/>
                </a:solidFill>
              </a:rPr>
              <a:t>Краткая характеристика</a:t>
            </a:r>
            <a:endParaRPr lang="en-US" b="1" dirty="0">
              <a:solidFill>
                <a:srgbClr val="D7181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black">
          <a:xfrm>
            <a:off x="4625280" y="3406056"/>
            <a:ext cx="4123184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ltGray">
          <a:xfrm>
            <a:off x="823664" y="5594499"/>
            <a:ext cx="3146425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gray">
          <a:xfrm rot="10800000">
            <a:off x="777627" y="1844824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366464" y="4819799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ltGray">
          <a:xfrm rot="16200000" flipV="1">
            <a:off x="746671" y="4344343"/>
            <a:ext cx="9540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ltGray">
          <a:xfrm rot="16200000" flipV="1">
            <a:off x="1294358" y="4077643"/>
            <a:ext cx="14874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ltGray">
          <a:xfrm rot="16200000" flipV="1">
            <a:off x="1837283" y="3849043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 rot="16200000" flipV="1">
            <a:off x="2094458" y="3277543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   Цель</a:t>
            </a:r>
            <a:r>
              <a:rPr lang="ru-RU" sz="36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3600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представить </a:t>
            </a:r>
            <a:r>
              <a:rPr lang="ru-RU" sz="36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эффективную модель обучения учащихся при работе в малых группах.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3273227"/>
          </a:xfrm>
        </p:spPr>
        <p:txBody>
          <a:bodyPr>
            <a:normAutofit/>
          </a:bodyPr>
          <a:lstStyle/>
          <a:p>
            <a:pPr marL="800100" indent="-457200">
              <a:lnSpc>
                <a:spcPct val="115000"/>
              </a:lnSpc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Принцип </a:t>
            </a:r>
            <a:r>
              <a:rPr lang="ru-RU" dirty="0" err="1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 подхода в </a:t>
            </a: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обучении </a:t>
            </a:r>
          </a:p>
          <a:p>
            <a:pPr marL="800100" indent="-457200">
              <a:lnSpc>
                <a:spcPct val="115000"/>
              </a:lnSpc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Акцент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на обучение через </a:t>
            </a: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практику</a:t>
            </a:r>
          </a:p>
          <a:p>
            <a:pPr marL="800100" indent="-457200">
              <a:lnSpc>
                <a:spcPct val="115000"/>
              </a:lnSpc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Идеи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педагогики </a:t>
            </a: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сотрудничества</a:t>
            </a:r>
          </a:p>
          <a:p>
            <a:pPr marL="800100" indent="-457200">
              <a:lnSpc>
                <a:spcPct val="115000"/>
              </a:lnSpc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самостоятельности </a:t>
            </a: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учащихся</a:t>
            </a:r>
          </a:p>
          <a:p>
            <a:pPr marL="800100" indent="-457200">
              <a:lnSpc>
                <a:spcPct val="115000"/>
              </a:lnSpc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навыков работы с текстом.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Правила </a:t>
            </a:r>
            <a:r>
              <a:rPr lang="ru-RU" sz="3600" b="1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работы в группе: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Распределите </a:t>
            </a: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роли в группе: организатор, секретарь, спикер, хранитель времени.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Познакомьтесь с заданием.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Распределите работу между всеми участниками в группе.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Работать должен каждый.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Говорить нужно по очереди.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Нужно уметь договариваться. Свое несогласие высказывай вежливо.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Если не понял, переспроси.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44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Соблюдайте процедуру работы в группе (заданное время 10 минут).</a:t>
            </a:r>
            <a:endParaRPr lang="ru-RU" sz="44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    Примерное </a:t>
            </a:r>
            <a:r>
              <a:rPr lang="ru-RU" b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распределение ролей в группе</a:t>
            </a:r>
            <a:r>
              <a:rPr lang="ru-RU" b="1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i="1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Организатор </a:t>
            </a:r>
            <a:r>
              <a:rPr lang="ru-RU" sz="3800" b="1" i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(лидер)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- организует обсуждение и взаимопонимание, вовлекает всех в работу группы.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Секретарь 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– оформляет решение группы.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i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Помощник секретаря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 – записывает все предложения членов группы.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i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Спикер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 – представляет результаты работы группы.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i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Помощник спикера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 – следит за выполнением правил в группе.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i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Хранитель времени</a:t>
            </a: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 – следит за соблюдением регламента работы группы.</a:t>
            </a:r>
            <a:endParaRPr lang="ru-RU" sz="3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8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Каждый участник группы одновременно выступает в роли “ генератора идей”, “понимающего”, “критика”.</a:t>
            </a:r>
            <a:endParaRPr lang="ru-RU" sz="3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     При </a:t>
            </a:r>
            <a:r>
              <a:rPr lang="ru-RU" sz="3200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подготовке учащихся к групповой работе необходимо </a:t>
            </a:r>
            <a:r>
              <a:rPr lang="ru-RU" sz="3200" b="1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решать следующие задачи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учить детей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работать в группе по правилам;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принимать </a:t>
            </a: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и удерживать заданную роль в течение групповой работы;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отрабатывать выполнение этапов работы над заданием;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развивать рефлексивные умения учащихся;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знакомить с разнообразными способами взаимодействия между участниками группы;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B2B2B"/>
                </a:solidFill>
                <a:latin typeface="Times New Roman"/>
                <a:ea typeface="Calibri"/>
                <a:cs typeface="Times New Roman"/>
              </a:rPr>
              <a:t>обучать эффективным приёмам работы над заданием;</a:t>
            </a:r>
            <a:endParaRPr lang="ru-RU" sz="2800" dirty="0">
              <a:solidFill>
                <a:srgbClr val="2B2B2B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Способы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групп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435280" cy="39799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желанию участников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«случайная группа»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группа, сформированная лидером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руппа, сформированная организатором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         Этапы организации </a:t>
            </a:r>
            <a:r>
              <a:rPr lang="ru-RU" b="1" dirty="0">
                <a:latin typeface="Times New Roman"/>
                <a:ea typeface="Calibri"/>
              </a:rPr>
              <a:t>работы над </a:t>
            </a:r>
            <a:r>
              <a:rPr lang="ru-RU" b="1" dirty="0" smtClean="0">
                <a:latin typeface="Times New Roman"/>
                <a:ea typeface="Calibri"/>
              </a:rPr>
              <a:t>заданием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Подготовка к выполнению задания: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постановка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познавательной задачи;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Б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Групповая работа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знакомство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 материалом, планирование работы в группе;</a:t>
            </a:r>
            <a:endParaRPr lang="ru-RU" sz="30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распределение заданий внутри группы;</a:t>
            </a:r>
            <a:endParaRPr lang="ru-RU" sz="30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индивидуальное выполнение задания;</a:t>
            </a:r>
            <a:endParaRPr lang="ru-RU" sz="30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обсуждение индивидуальных результатов работы в группе;</a:t>
            </a:r>
            <a:endParaRPr lang="ru-RU" sz="30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выбор и обсуждение общего решения;</a:t>
            </a:r>
            <a:endParaRPr lang="ru-RU" sz="3000" dirty="0"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подготовка к предъявлению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результатов</a:t>
            </a:r>
            <a:r>
              <a:rPr lang="ru-RU" sz="3000" dirty="0" smtClean="0">
                <a:ea typeface="Calibri"/>
                <a:cs typeface="Times New Roman"/>
              </a:rPr>
              <a:t>.</a:t>
            </a:r>
            <a:endParaRPr lang="ru-RU" sz="35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Представление результатов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работы.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latin typeface="Times New Roman"/>
                <a:ea typeface="Calibri"/>
              </a:rPr>
              <a:t>сообщение о результатах работы в группах </a:t>
            </a:r>
            <a:endParaRPr lang="ru-RU" sz="2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ru-RU" dirty="0" smtClean="0"/>
              <a:t>          Рефлексия совместной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00600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было хорошо, что получилось? </a:t>
            </a:r>
            <a:endParaRPr lang="ru-RU" sz="18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 какими трудностями встретились участники группы и как пытались их решить? Была ли работа в группе эффективной и почему? </a:t>
            </a:r>
            <a:endParaRPr lang="ru-RU" sz="18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делал каждый участник группы, как понимал свои цели и задачи при выполнении задания? </a:t>
            </a:r>
            <a:endParaRPr lang="ru-RU" sz="18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нового каждый участник узнал об организации работы над заданием? </a:t>
            </a:r>
            <a:endParaRPr lang="ru-RU" sz="18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необходимо учесть для повышения эффективности работы в будущем?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1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20000" cy="1143000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Планируемые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Личностные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</a:t>
            </a:r>
            <a:endParaRPr lang="ru-RU" sz="3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Готовность и способность обучающихся к саморазвитию и самообразованию.</a:t>
            </a:r>
            <a:endParaRPr lang="ru-RU" sz="3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Осознанное, уважительное и доброжелательное отношение к другому человеку, его мнению.</a:t>
            </a:r>
            <a:endParaRPr lang="ru-RU" sz="3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Освоение компетентностей в сфере организаторской деятельности, ценности продуктивной организации совместной деятельности, самореализации в группе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821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Специальное оформление</vt:lpstr>
      <vt:lpstr>Соседство</vt:lpstr>
      <vt:lpstr>Мастер-класс «Работа в малой группе при изучении темы Лишайники – удивительные организмы»</vt:lpstr>
      <vt:lpstr>   Цель: представить эффективную модель обучения учащихся при работе в малых группах. </vt:lpstr>
      <vt:lpstr>Правила работы в группе:</vt:lpstr>
      <vt:lpstr>    Примерное распределение ролей в группе:</vt:lpstr>
      <vt:lpstr>     При подготовке учащихся к групповой работе необходимо решать следующие задачи</vt:lpstr>
      <vt:lpstr>   Способы формирования групп:</vt:lpstr>
      <vt:lpstr>         Этапы организации работы над заданием</vt:lpstr>
      <vt:lpstr>          Рефлексия совместной работы</vt:lpstr>
      <vt:lpstr>Планируемые результаты:</vt:lpstr>
      <vt:lpstr>       Планируемые результаты:</vt:lpstr>
      <vt:lpstr>       Планируемые результаты:</vt:lpstr>
      <vt:lpstr>       Планируемые результаты:</vt:lpstr>
      <vt:lpstr>       Планируемые результаты:</vt:lpstr>
      <vt:lpstr>       Критерии оценки:</vt:lpstr>
      <vt:lpstr>СПАСИБО ЗА ВНИМАНИЕ.</vt:lpstr>
      <vt:lpstr>Название слайда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215</cp:lastModifiedBy>
  <cp:revision>30</cp:revision>
  <dcterms:created xsi:type="dcterms:W3CDTF">2009-01-08T12:15:48Z</dcterms:created>
  <dcterms:modified xsi:type="dcterms:W3CDTF">2017-02-17T05:51:24Z</dcterms:modified>
</cp:coreProperties>
</file>